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5.svg" ContentType="image/svg+xml"/>
  <Override PartName="/ppt/media/image17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2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media/image50.svg" ContentType="image/svg+xml"/>
  <Override PartName="/ppt/media/image51.svg" ContentType="image/svg+xml"/>
  <Override PartName="/ppt/media/image53.svg" ContentType="image/svg+xml"/>
  <Override PartName="/ppt/media/image60.svg" ContentType="image/svg+xml"/>
  <Override PartName="/ppt/media/image6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9"/>
  </p:handoutMasterIdLst>
  <p:sldIdLst>
    <p:sldId id="371" r:id="rId3"/>
    <p:sldId id="353" r:id="rId4"/>
    <p:sldId id="354" r:id="rId5"/>
    <p:sldId id="381" r:id="rId6"/>
    <p:sldId id="358" r:id="rId7"/>
    <p:sldId id="357" r:id="rId8"/>
    <p:sldId id="359" r:id="rId9"/>
    <p:sldId id="398" r:id="rId10"/>
    <p:sldId id="392" r:id="rId11"/>
    <p:sldId id="389" r:id="rId12"/>
    <p:sldId id="393" r:id="rId13"/>
    <p:sldId id="383" r:id="rId14"/>
    <p:sldId id="387" r:id="rId15"/>
    <p:sldId id="396" r:id="rId16"/>
    <p:sldId id="397" r:id="rId17"/>
    <p:sldId id="378" r:id="rId18"/>
    <p:sldId id="399" r:id="rId19"/>
    <p:sldId id="379" r:id="rId20"/>
    <p:sldId id="401" r:id="rId21"/>
    <p:sldId id="365" r:id="rId22"/>
    <p:sldId id="385" r:id="rId24"/>
    <p:sldId id="404" r:id="rId25"/>
    <p:sldId id="388" r:id="rId26"/>
    <p:sldId id="405" r:id="rId27"/>
    <p:sldId id="377" r:id="rId28"/>
  </p:sldIdLst>
  <p:sldSz cx="12192000" cy="6858000"/>
  <p:notesSz cx="6858000" cy="9144000"/>
  <p:embeddedFontLs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Gilroy" panose="00000400000000000000" charset="0"/>
      <p:regular r:id="rId37"/>
    </p:embeddedFont>
    <p:embeddedFont>
      <p:font typeface="Hubot-Sans Black Wide" charset="0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F06"/>
    <a:srgbClr val="E75105"/>
    <a:srgbClr val="F5D2BF"/>
    <a:srgbClr val="800000"/>
    <a:srgbClr val="990000"/>
    <a:srgbClr val="0033CC"/>
    <a:srgbClr val="C4977D"/>
    <a:srgbClr val="292826"/>
    <a:srgbClr val="B1B6C9"/>
    <a:srgbClr val="367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5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29.xml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f038522-a263-4354-9219-84d71af5a31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1e3d068-63c1-466d-b64f-4706477f7cf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109172248"/>
        <c:axId val="1109171920"/>
      </c:barChart>
      <c:catAx>
        <c:axId val="1109172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09171920"/>
        <c:crosses val="autoZero"/>
        <c:auto val="1"/>
        <c:lblAlgn val="ctr"/>
        <c:lblOffset val="100"/>
        <c:noMultiLvlLbl val="0"/>
      </c:catAx>
      <c:valAx>
        <c:axId val="110917192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09172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c5949d4-b66d-4cd9-a1a0-9de0039cba6f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f038522-a263-4354-9219-84d71af5a31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1e3d068-63c1-466d-b64f-4706477f7cf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00166dc-f701-40fd-abf5-5ef5275884a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1e3d068-63c1-466d-b64f-4706477f7cf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9172248"/>
        <c:axId val="1109171920"/>
      </c:barChart>
      <c:catAx>
        <c:axId val="1109172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09171920"/>
        <c:crosses val="autoZero"/>
        <c:auto val="1"/>
        <c:lblAlgn val="ctr"/>
        <c:lblOffset val="100"/>
        <c:noMultiLvlLbl val="0"/>
      </c:catAx>
      <c:valAx>
        <c:axId val="1109171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09172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c5949d4-b66d-4cd9-a1a0-9de0039cba6f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f038522-a263-4354-9219-84d71af5a31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00166dc-f701-40fd-abf5-5ef5275884a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1e3d068-63c1-466d-b64f-4706477f7cf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f038522-a263-4354-9219-84d71af5a31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00166dc-f701-40fd-abf5-5ef5275884a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J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image" Target="../media/image6.png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3.wdp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46.jpeg"/><Relationship Id="rId7" Type="http://schemas.microsoft.com/office/2007/relationships/hdphoto" Target="../media/image45.wdp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57.xml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10.xml"/><Relationship Id="rId10" Type="http://schemas.openxmlformats.org/officeDocument/2006/relationships/tags" Target="../tags/tag59.xml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3" Type="http://schemas.openxmlformats.org/officeDocument/2006/relationships/slideLayout" Target="../slideLayouts/slideLayout1.xml"/><Relationship Id="rId12" Type="http://schemas.openxmlformats.org/officeDocument/2006/relationships/themeOverride" Target="../theme/themeOverride1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image" Target="../media/image47.svg"/><Relationship Id="rId7" Type="http://schemas.openxmlformats.org/officeDocument/2006/relationships/image" Target="../media/image22.png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microsoft.com/office/2007/relationships/hdphoto" Target="../media/image19.wdp"/><Relationship Id="rId31" Type="http://schemas.openxmlformats.org/officeDocument/2006/relationships/slideLayout" Target="../slideLayouts/slideLayout2.xml"/><Relationship Id="rId30" Type="http://schemas.openxmlformats.org/officeDocument/2006/relationships/themeOverride" Target="../theme/themeOverride12.xml"/><Relationship Id="rId3" Type="http://schemas.openxmlformats.org/officeDocument/2006/relationships/image" Target="../media/image18.png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image" Target="../media/image51.svg"/><Relationship Id="rId26" Type="http://schemas.openxmlformats.org/officeDocument/2006/relationships/tags" Target="../tags/tag87.xml"/><Relationship Id="rId25" Type="http://schemas.openxmlformats.org/officeDocument/2006/relationships/image" Target="../media/image50.svg"/><Relationship Id="rId24" Type="http://schemas.openxmlformats.org/officeDocument/2006/relationships/tags" Target="../tags/tag86.xml"/><Relationship Id="rId23" Type="http://schemas.openxmlformats.org/officeDocument/2006/relationships/tags" Target="../tags/tag85.xml"/><Relationship Id="rId22" Type="http://schemas.openxmlformats.org/officeDocument/2006/relationships/tags" Target="../tags/tag84.xml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72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image" Target="../media/image49.svg"/><Relationship Id="rId13" Type="http://schemas.openxmlformats.org/officeDocument/2006/relationships/image" Target="../media/image20.png"/><Relationship Id="rId12" Type="http://schemas.openxmlformats.org/officeDocument/2006/relationships/tags" Target="../tags/tag76.xml"/><Relationship Id="rId11" Type="http://schemas.openxmlformats.org/officeDocument/2006/relationships/image" Target="../media/image48.svg"/><Relationship Id="rId10" Type="http://schemas.openxmlformats.org/officeDocument/2006/relationships/image" Target="../media/image24.png"/><Relationship Id="rId1" Type="http://schemas.openxmlformats.org/officeDocument/2006/relationships/tags" Target="../tags/tag7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3.xml"/><Relationship Id="rId5" Type="http://schemas.openxmlformats.org/officeDocument/2006/relationships/image" Target="../media/image33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tags" Target="../tags/tag90.xml"/><Relationship Id="rId1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jpeg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microsoft.com/office/2007/relationships/hdphoto" Target="../media/image55.wdp"/><Relationship Id="rId4" Type="http://schemas.openxmlformats.org/officeDocument/2006/relationships/image" Target="../media/image54.png"/><Relationship Id="rId3" Type="http://schemas.openxmlformats.org/officeDocument/2006/relationships/tags" Target="../tags/tag92.xml"/><Relationship Id="rId2" Type="http://schemas.openxmlformats.org/officeDocument/2006/relationships/image" Target="../media/image43.jpeg"/><Relationship Id="rId14" Type="http://schemas.openxmlformats.org/officeDocument/2006/relationships/slideLayout" Target="../slideLayouts/slideLayout2.xml"/><Relationship Id="rId13" Type="http://schemas.openxmlformats.org/officeDocument/2006/relationships/themeOverride" Target="../theme/themeOverride14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5.wdp"/><Relationship Id="rId4" Type="http://schemas.openxmlformats.org/officeDocument/2006/relationships/image" Target="../media/image34.png"/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15.xml"/><Relationship Id="rId1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6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microsoft.com/office/2007/relationships/hdphoto" Target="../media/image58.wdp"/><Relationship Id="rId1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7.xml"/><Relationship Id="rId1" Type="http://schemas.openxmlformats.org/officeDocument/2006/relationships/tags" Target="../tags/tag10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8.xml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3" Type="http://schemas.openxmlformats.org/officeDocument/2006/relationships/slideLayout" Target="../slideLayouts/slideLayout1.xml"/><Relationship Id="rId12" Type="http://schemas.openxmlformats.org/officeDocument/2006/relationships/themeOverride" Target="../theme/themeOverride2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9.xml"/><Relationship Id="rId4" Type="http://schemas.openxmlformats.org/officeDocument/2006/relationships/tags" Target="../tags/tag107.xml"/><Relationship Id="rId3" Type="http://schemas.openxmlformats.org/officeDocument/2006/relationships/image" Target="../media/image10.svg"/><Relationship Id="rId2" Type="http://schemas.openxmlformats.org/officeDocument/2006/relationships/image" Target="../media/image59.png"/><Relationship Id="rId1" Type="http://schemas.openxmlformats.org/officeDocument/2006/relationships/tags" Target="../tags/tag10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image" Target="../media/image60.svg"/><Relationship Id="rId6" Type="http://schemas.openxmlformats.org/officeDocument/2006/relationships/image" Target="../media/image59.png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5" Type="http://schemas.openxmlformats.org/officeDocument/2006/relationships/slideLayout" Target="../slideLayouts/slideLayout2.xml"/><Relationship Id="rId24" Type="http://schemas.openxmlformats.org/officeDocument/2006/relationships/themeOverride" Target="../theme/themeOverride20.xml"/><Relationship Id="rId23" Type="http://schemas.openxmlformats.org/officeDocument/2006/relationships/image" Target="../media/image62.svg"/><Relationship Id="rId22" Type="http://schemas.openxmlformats.org/officeDocument/2006/relationships/image" Target="../media/image61.png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9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image" Target="../media/image13.jpeg"/><Relationship Id="rId15" Type="http://schemas.openxmlformats.org/officeDocument/2006/relationships/tags" Target="../tags/tag118.xml"/><Relationship Id="rId14" Type="http://schemas.microsoft.com/office/2007/relationships/hdphoto" Target="../media/image12.wdp"/><Relationship Id="rId13" Type="http://schemas.openxmlformats.org/officeDocument/2006/relationships/image" Target="../media/image11.png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5.wdp"/><Relationship Id="rId4" Type="http://schemas.openxmlformats.org/officeDocument/2006/relationships/image" Target="../media/image34.png"/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21.xml"/><Relationship Id="rId10" Type="http://schemas.openxmlformats.org/officeDocument/2006/relationships/tags" Target="../tags/tag126.xml"/><Relationship Id="rId1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2.xml"/><Relationship Id="rId2" Type="http://schemas.openxmlformats.org/officeDocument/2006/relationships/image" Target="../media/image63.png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23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24.xml"/><Relationship Id="rId7" Type="http://schemas.openxmlformats.org/officeDocument/2006/relationships/image" Target="../media/image33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chart" Target="../charts/chart13.xml"/><Relationship Id="rId1" Type="http://schemas.openxmlformats.org/officeDocument/2006/relationships/chart" Target="../charts/char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.xml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tags" Target="../tags/tag18.xml"/><Relationship Id="rId28" Type="http://schemas.openxmlformats.org/officeDocument/2006/relationships/slideLayout" Target="../slideLayouts/slideLayout2.xml"/><Relationship Id="rId27" Type="http://schemas.openxmlformats.org/officeDocument/2006/relationships/themeOverride" Target="../theme/themeOverride4.xml"/><Relationship Id="rId26" Type="http://schemas.openxmlformats.org/officeDocument/2006/relationships/tags" Target="../tags/tag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7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image" Target="../media/image15.svg"/><Relationship Id="rId16" Type="http://schemas.openxmlformats.org/officeDocument/2006/relationships/image" Target="../media/image14.png"/><Relationship Id="rId15" Type="http://schemas.openxmlformats.org/officeDocument/2006/relationships/tags" Target="../tags/tag25.xml"/><Relationship Id="rId14" Type="http://schemas.openxmlformats.org/officeDocument/2006/relationships/image" Target="../media/image13.jpeg"/><Relationship Id="rId13" Type="http://schemas.openxmlformats.org/officeDocument/2006/relationships/tags" Target="../tags/tag24.xml"/><Relationship Id="rId12" Type="http://schemas.microsoft.com/office/2007/relationships/hdphoto" Target="../media/image12.wdp"/><Relationship Id="rId11" Type="http://schemas.openxmlformats.org/officeDocument/2006/relationships/image" Target="../media/image11.png"/><Relationship Id="rId10" Type="http://schemas.openxmlformats.org/officeDocument/2006/relationships/tags" Target="../tags/tag23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5.xml"/><Relationship Id="rId1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svg"/><Relationship Id="rId8" Type="http://schemas.openxmlformats.org/officeDocument/2006/relationships/image" Target="../media/image24.png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tags" Target="../tags/tag40.xml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0" Type="http://schemas.openxmlformats.org/officeDocument/2006/relationships/slideLayout" Target="../slideLayouts/slideLayout2.xml"/><Relationship Id="rId2" Type="http://schemas.microsoft.com/office/2007/relationships/hdphoto" Target="../media/image19.wdp"/><Relationship Id="rId19" Type="http://schemas.openxmlformats.org/officeDocument/2006/relationships/themeOverride" Target="../theme/themeOverride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image" Target="../media/image29.svg"/><Relationship Id="rId13" Type="http://schemas.openxmlformats.org/officeDocument/2006/relationships/image" Target="../media/image28.png"/><Relationship Id="rId12" Type="http://schemas.openxmlformats.org/officeDocument/2006/relationships/image" Target="../media/image27.svg"/><Relationship Id="rId11" Type="http://schemas.openxmlformats.org/officeDocument/2006/relationships/image" Target="../media/image26.png"/><Relationship Id="rId10" Type="http://schemas.openxmlformats.org/officeDocument/2006/relationships/tags" Target="../tags/tag41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tags" Target="../tags/tag46.xml"/><Relationship Id="rId1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5.wdp"/><Relationship Id="rId4" Type="http://schemas.openxmlformats.org/officeDocument/2006/relationships/image" Target="../media/image34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8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hemeOverride" Target="../theme/themeOverride9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microsoft.com/office/2007/relationships/hdphoto" Target="../media/image37.wdp"/><Relationship Id="rId4" Type="http://schemas.openxmlformats.org/officeDocument/2006/relationships/image" Target="../media/image36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491663" y="657725"/>
            <a:ext cx="4299285" cy="620027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图片包含 人, 室内, 男人, 桌子&#10;&#10;描述已自动生成"/>
          <p:cNvPicPr>
            <a:picLocks noChangeAspect="1"/>
          </p:cNvPicPr>
          <p:nvPr/>
        </p:nvPicPr>
        <p:blipFill rotWithShape="1"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9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62" b="62"/>
          <a:stretch>
            <a:fillRect/>
          </a:stretch>
        </p:blipFill>
        <p:spPr>
          <a:xfrm>
            <a:off x="8083408" y="1803116"/>
            <a:ext cx="3218447" cy="2145631"/>
          </a:xfrm>
          <a:prstGeom prst="rect">
            <a:avLst/>
          </a:prstGeom>
        </p:spPr>
      </p:pic>
      <p:cxnSp>
        <p:nvCxnSpPr>
          <p:cNvPr id="1024" name="直接连接符 1023"/>
          <p:cNvCxnSpPr/>
          <p:nvPr/>
        </p:nvCxnSpPr>
        <p:spPr>
          <a:xfrm>
            <a:off x="633663" y="6299963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471805" y="2138045"/>
            <a:ext cx="7019925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Strategic Stakeholder Intelligence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3470" y="3771900"/>
            <a:ext cx="516064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Stakeholder Intelligence &amp; Strategic Performance Dashboard 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文本框 6"/>
          <p:cNvSpPr txBox="1"/>
          <p:nvPr>
            <p:custDataLst>
              <p:tags r:id="rId4"/>
            </p:custDataLst>
          </p:nvPr>
        </p:nvSpPr>
        <p:spPr>
          <a:xfrm>
            <a:off x="8021052" y="1366218"/>
            <a:ext cx="3304673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Project Introduction </a:t>
            </a:r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Template</a:t>
            </a:r>
            <a:endParaRPr lang="en-US" altLang="zh-CN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66876" y="290992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083652" y="4125761"/>
            <a:ext cx="786063" cy="4812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8903370" y="4125294"/>
            <a:ext cx="2486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50241" y="5061386"/>
            <a:ext cx="430887" cy="166563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rgbClr val="F5D2BF"/>
                    </a:gs>
                    <a:gs pos="51000">
                      <a:srgbClr val="C4977D"/>
                    </a:gs>
                    <a:gs pos="100000">
                      <a:srgbClr val="F5D2BF"/>
                    </a:gs>
                  </a:gsLst>
                  <a:lin ang="13500000" scaled="1"/>
                </a:gradFill>
                <a:latin typeface="+mn-ea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PROJECT</a:t>
            </a:r>
            <a:endParaRPr lang="zh-CN" alt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083450" y="1069058"/>
            <a:ext cx="2534652" cy="30915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商务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工作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总结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28" name="矩形: 圆角 1027"/>
          <p:cNvSpPr/>
          <p:nvPr/>
        </p:nvSpPr>
        <p:spPr>
          <a:xfrm>
            <a:off x="1200150" y="5325745"/>
            <a:ext cx="3776345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文本框 1028"/>
          <p:cNvSpPr txBox="1"/>
          <p:nvPr/>
        </p:nvSpPr>
        <p:spPr>
          <a:xfrm>
            <a:off x="1511300" y="5429885"/>
            <a:ext cx="315468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Organization: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033" name="文本框 6"/>
          <p:cNvSpPr txBox="1"/>
          <p:nvPr>
            <p:custDataLst>
              <p:tags r:id="rId5"/>
            </p:custDataLst>
          </p:nvPr>
        </p:nvSpPr>
        <p:spPr>
          <a:xfrm>
            <a:off x="4102735" y="4110355"/>
            <a:ext cx="21513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rPr>
              <a:t> Using Tableau</a:t>
            </a:r>
            <a:endParaRPr lang="en-US" altLang="en-US" sz="1800" dirty="0">
              <a:gradFill flip="none" rotWithShape="1">
                <a:gsLst>
                  <a:gs pos="45000">
                    <a:srgbClr val="E75105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endParaRPr>
          </a:p>
        </p:txBody>
      </p:sp>
      <p:cxnSp>
        <p:nvCxnSpPr>
          <p:cNvPr id="1035" name="直接连接符 1034"/>
          <p:cNvCxnSpPr/>
          <p:nvPr/>
        </p:nvCxnSpPr>
        <p:spPr>
          <a:xfrm>
            <a:off x="545432" y="645120"/>
            <a:ext cx="116465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缺角矩形 1040"/>
          <p:cNvSpPr/>
          <p:nvPr/>
        </p:nvSpPr>
        <p:spPr>
          <a:xfrm>
            <a:off x="4262656" y="2865630"/>
            <a:ext cx="481261" cy="481261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7618278" y="4254183"/>
            <a:ext cx="4045785" cy="205671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092" y="158353"/>
            <a:ext cx="2447986" cy="4996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/>
          <a:srcRect l="13172" t="13909" r="32684" b="7752"/>
          <a:stretch>
            <a:fillRect/>
          </a:stretch>
        </p:blipFill>
        <p:spPr>
          <a:xfrm rot="708717" flipH="1">
            <a:off x="6779973" y="2251541"/>
            <a:ext cx="5763853" cy="5251996"/>
          </a:xfrm>
          <a:custGeom>
            <a:avLst/>
            <a:gdLst>
              <a:gd name="connsiteX0" fmla="*/ 5763853 w 5763853"/>
              <a:gd name="connsiteY0" fmla="*/ 0 h 5251996"/>
              <a:gd name="connsiteX1" fmla="*/ 846262 w 5763853"/>
              <a:gd name="connsiteY1" fmla="*/ 0 h 5251996"/>
              <a:gd name="connsiteX2" fmla="*/ 0 w 5763853"/>
              <a:gd name="connsiteY2" fmla="*/ 4046610 h 5251996"/>
              <a:gd name="connsiteX3" fmla="*/ 5763853 w 5763853"/>
              <a:gd name="connsiteY3" fmla="*/ 5251996 h 52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3853" h="5251996">
                <a:moveTo>
                  <a:pt x="5763853" y="0"/>
                </a:moveTo>
                <a:lnTo>
                  <a:pt x="846262" y="0"/>
                </a:lnTo>
                <a:lnTo>
                  <a:pt x="0" y="4046610"/>
                </a:lnTo>
                <a:lnTo>
                  <a:pt x="5763853" y="5251996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/>
          <a:srcRect l="3266" t="13909" r="33799" b="8123"/>
          <a:stretch>
            <a:fillRect/>
          </a:stretch>
        </p:blipFill>
        <p:spPr>
          <a:xfrm rot="20891283">
            <a:off x="-179080" y="2371883"/>
            <a:ext cx="6699687" cy="5227175"/>
          </a:xfrm>
          <a:custGeom>
            <a:avLst/>
            <a:gdLst>
              <a:gd name="connsiteX0" fmla="*/ 6699687 w 6699687"/>
              <a:gd name="connsiteY0" fmla="*/ 0 h 5227175"/>
              <a:gd name="connsiteX1" fmla="*/ 6699687 w 6699687"/>
              <a:gd name="connsiteY1" fmla="*/ 5227175 h 5227175"/>
              <a:gd name="connsiteX2" fmla="*/ 13 w 6699687"/>
              <a:gd name="connsiteY2" fmla="*/ 3826082 h 5227175"/>
              <a:gd name="connsiteX3" fmla="*/ 0 w 6699687"/>
              <a:gd name="connsiteY3" fmla="*/ 3826078 h 5227175"/>
              <a:gd name="connsiteX4" fmla="*/ 0 w 6699687"/>
              <a:gd name="connsiteY4" fmla="*/ 3141903 h 5227175"/>
              <a:gd name="connsiteX5" fmla="*/ 1 w 6699687"/>
              <a:gd name="connsiteY5" fmla="*/ 3141896 h 5227175"/>
              <a:gd name="connsiteX6" fmla="*/ 657061 w 6699687"/>
              <a:gd name="connsiteY6" fmla="*/ 0 h 522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9687" h="5227175">
                <a:moveTo>
                  <a:pt x="6699687" y="0"/>
                </a:moveTo>
                <a:lnTo>
                  <a:pt x="6699687" y="5227175"/>
                </a:lnTo>
                <a:lnTo>
                  <a:pt x="13" y="3826082"/>
                </a:lnTo>
                <a:lnTo>
                  <a:pt x="0" y="3826078"/>
                </a:lnTo>
                <a:lnTo>
                  <a:pt x="0" y="3141903"/>
                </a:lnTo>
                <a:lnTo>
                  <a:pt x="1" y="3141896"/>
                </a:lnTo>
                <a:lnTo>
                  <a:pt x="657061" y="0"/>
                </a:lnTo>
                <a:close/>
              </a:path>
            </a:pathLst>
          </a:custGeom>
        </p:spPr>
      </p:pic>
      <p:pic>
        <p:nvPicPr>
          <p:cNvPr id="12" name="图片 11" descr="夜晚的烟花&#10;&#10;描述已自动生成"/>
          <p:cNvPicPr>
            <a:picLocks noChangeAspect="1"/>
          </p:cNvPicPr>
          <p:nvPr/>
        </p:nvPicPr>
        <p:blipFill rotWithShape="1">
          <a:blip r:embed="rId2" cstate="print"/>
          <a:srcRect l="47577" r="24763" b="6422"/>
          <a:stretch>
            <a:fillRect/>
          </a:stretch>
        </p:blipFill>
        <p:spPr>
          <a:xfrm>
            <a:off x="5090953" y="1602145"/>
            <a:ext cx="2398179" cy="4563705"/>
          </a:xfrm>
          <a:prstGeom prst="roundRect">
            <a:avLst>
              <a:gd name="adj" fmla="val 13586"/>
            </a:avLst>
          </a:prstGeom>
        </p:spPr>
      </p:pic>
      <p:pic>
        <p:nvPicPr>
          <p:cNvPr id="9" name="图片 8" descr="图片包含 图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08" y="1323974"/>
            <a:ext cx="5715692" cy="511549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8047258" y="3412799"/>
            <a:ext cx="4271319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8039735" y="3707765"/>
            <a:ext cx="1758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200" dirty="0">
                <a:solidFill>
                  <a:schemeClr val="accent3"/>
                </a:solidFill>
                <a:latin typeface="+mj-lt"/>
              </a:rPr>
              <a:t>100+</a:t>
            </a:r>
            <a:endParaRPr lang="zh-CN" altLang="en-US" sz="32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8039735" y="4860925"/>
            <a:ext cx="2253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200" dirty="0">
                <a:solidFill>
                  <a:schemeClr val="accent3"/>
                </a:solidFill>
                <a:latin typeface="+mj-lt"/>
              </a:rPr>
              <a:t>300.0+</a:t>
            </a:r>
            <a:endParaRPr lang="zh-CN" altLang="en-US" sz="3200" dirty="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92037" y="3647323"/>
            <a:ext cx="11926294" cy="2676525"/>
            <a:chOff x="476250" y="4194794"/>
            <a:chExt cx="11926294" cy="2676525"/>
          </a:xfrm>
        </p:grpSpPr>
        <p:sp>
          <p:nvSpPr>
            <p:cNvPr id="28" name="文本框 27"/>
            <p:cNvSpPr txBox="1"/>
            <p:nvPr>
              <p:custDataLst>
                <p:tags r:id="rId6"/>
              </p:custDataLst>
            </p:nvPr>
          </p:nvSpPr>
          <p:spPr>
            <a:xfrm>
              <a:off x="8169275" y="4701608"/>
              <a:ext cx="423326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0">
                        <a:schemeClr val="accent3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en-US" sz="2000" dirty="0">
                  <a:solidFill>
                    <a:srgbClr val="E5865A"/>
                  </a:solidFill>
                  <a:latin typeface="+mj-lt"/>
                </a:rPr>
                <a:t>Allows deep-dive into specific segments of data.</a:t>
              </a:r>
              <a:endParaRPr lang="en-US" altLang="en-US" sz="2000" dirty="0">
                <a:solidFill>
                  <a:srgbClr val="E5865A"/>
                </a:solidFill>
                <a:latin typeface="+mj-lt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7"/>
              </p:custDataLst>
            </p:nvPr>
          </p:nvSpPr>
          <p:spPr>
            <a:xfrm>
              <a:off x="476250" y="4194794"/>
              <a:ext cx="4597400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Premium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Gender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Assets under Management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Stakeholder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Profitability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City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Date Range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68749" y="2873330"/>
            <a:ext cx="2488214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chemeClr val="accent2"/>
                </a:solidFill>
                <a:latin typeface="+mj-lt"/>
                <a:ea typeface="+mj-ea"/>
              </a:rPr>
              <a:t>Filter by:</a:t>
            </a:r>
            <a:endParaRPr lang="en-US" altLang="en-US" sz="20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4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+mj-lt"/>
              </a:rPr>
              <a:t>Filters for Custom Insights</a:t>
            </a:r>
            <a:endParaRPr lang="en-US" altLang="en-US" sz="4800" dirty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sp>
        <p:nvSpPr>
          <p:cNvPr id="6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8" descr="图片包含 人, 室内, 桌子, 窗户&#10;&#10;描述已自动生成"/>
          <p:cNvPicPr>
            <a:picLocks noChangeAspect="1"/>
          </p:cNvPicPr>
          <p:nvPr/>
        </p:nvPicPr>
        <p:blipFill rotWithShape="1">
          <a:blip r:embed="rId1" cstate="print"/>
          <a:srcRect b="13352"/>
          <a:stretch>
            <a:fillRect/>
          </a:stretch>
        </p:blipFill>
        <p:spPr>
          <a:xfrm>
            <a:off x="529724" y="2184155"/>
            <a:ext cx="5159241" cy="298051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668454" y="1953872"/>
            <a:ext cx="45379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355" y="4738370"/>
            <a:ext cx="459740" cy="173609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indent="457200" algn="ctr"/>
            <a:r>
              <a:rPr lang="en-US" altLang="zh-CN" sz="1800" dirty="0"/>
              <a:t>BUSINESS</a:t>
            </a: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854190" y="1953895"/>
            <a:ext cx="533527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Clickable charts to auto-filter others.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5067299" y="3030224"/>
            <a:ext cx="7124701" cy="1927252"/>
          </a:xfrm>
          <a:custGeom>
            <a:avLst/>
            <a:gdLst>
              <a:gd name="connsiteX0" fmla="*/ 0 w 7124701"/>
              <a:gd name="connsiteY0" fmla="*/ 0 h 1927252"/>
              <a:gd name="connsiteX1" fmla="*/ 7124701 w 7124701"/>
              <a:gd name="connsiteY1" fmla="*/ 0 h 1927252"/>
              <a:gd name="connsiteX2" fmla="*/ 7124701 w 7124701"/>
              <a:gd name="connsiteY2" fmla="*/ 1927252 h 1927252"/>
              <a:gd name="connsiteX3" fmla="*/ 0 w 7124701"/>
              <a:gd name="connsiteY3" fmla="*/ 1927252 h 1927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4701" h="1927252">
                <a:moveTo>
                  <a:pt x="0" y="0"/>
                </a:moveTo>
                <a:lnTo>
                  <a:pt x="7124701" y="0"/>
                </a:lnTo>
                <a:lnTo>
                  <a:pt x="7124701" y="1927252"/>
                </a:lnTo>
                <a:lnTo>
                  <a:pt x="0" y="1927252"/>
                </a:lnTo>
                <a:close/>
              </a:path>
            </a:pathLst>
          </a:cu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131781" y="5515790"/>
            <a:ext cx="483503" cy="483503"/>
            <a:chOff x="4543251" y="4650079"/>
            <a:chExt cx="762000" cy="762000"/>
          </a:xfrm>
        </p:grpSpPr>
        <p:sp>
          <p:nvSpPr>
            <p:cNvPr id="18" name="椭圆 17"/>
            <p:cNvSpPr/>
            <p:nvPr/>
          </p:nvSpPr>
          <p:spPr>
            <a:xfrm>
              <a:off x="4543251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形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437" y="4883266"/>
              <a:ext cx="295626" cy="295626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3200400" y="5515721"/>
            <a:ext cx="483503" cy="483503"/>
            <a:chOff x="1694927" y="4650079"/>
            <a:chExt cx="762000" cy="762000"/>
          </a:xfrm>
        </p:grpSpPr>
        <p:sp>
          <p:nvSpPr>
            <p:cNvPr id="21" name="椭圆 20"/>
            <p:cNvSpPr/>
            <p:nvPr/>
          </p:nvSpPr>
          <p:spPr>
            <a:xfrm>
              <a:off x="1694927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114" y="4878654"/>
              <a:ext cx="295626" cy="295626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063449" y="5515460"/>
            <a:ext cx="483503" cy="483503"/>
            <a:chOff x="1694927" y="4650079"/>
            <a:chExt cx="762000" cy="762000"/>
          </a:xfrm>
        </p:grpSpPr>
        <p:sp>
          <p:nvSpPr>
            <p:cNvPr id="24" name="椭圆 23"/>
            <p:cNvSpPr/>
            <p:nvPr/>
          </p:nvSpPr>
          <p:spPr>
            <a:xfrm>
              <a:off x="1694927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形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114" y="4878654"/>
              <a:ext cx="295626" cy="295626"/>
            </a:xfrm>
            <a:prstGeom prst="rect">
              <a:avLst/>
            </a:prstGeom>
          </p:spPr>
        </p:pic>
      </p:grpSp>
      <p:pic>
        <p:nvPicPr>
          <p:cNvPr id="26" name="图片 25" descr="男人拿着笔记本电脑&#10;&#10;描述已自动生成"/>
          <p:cNvPicPr>
            <a:picLocks noChangeAspect="1"/>
          </p:cNvPicPr>
          <p:nvPr/>
        </p:nvPicPr>
        <p:blipFill rotWithShape="1">
          <a:blip r:embed="rId5" cstate="print"/>
          <a:srcRect l="29343" t="846" r="40184" b="53446"/>
          <a:stretch>
            <a:fillRect/>
          </a:stretch>
        </p:blipFill>
        <p:spPr>
          <a:xfrm>
            <a:off x="5272306" y="3386946"/>
            <a:ext cx="1283930" cy="1283930"/>
          </a:xfrm>
          <a:prstGeom prst="ellipse">
            <a:avLst/>
          </a:prstGeom>
        </p:spPr>
      </p:pic>
      <p:pic>
        <p:nvPicPr>
          <p:cNvPr id="27" name="图片 26" descr="女人拿着手机&#10;&#10;中度可信度描述已自动生成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 l="37653" t="13779" r="18900" b="21049"/>
          <a:stretch>
            <a:fillRect/>
          </a:stretch>
        </p:blipFill>
        <p:spPr>
          <a:xfrm>
            <a:off x="5635837" y="1923957"/>
            <a:ext cx="920284" cy="920284"/>
          </a:xfrm>
          <a:prstGeom prst="ellipse">
            <a:avLst/>
          </a:prstGeom>
        </p:spPr>
      </p:pic>
      <p:pic>
        <p:nvPicPr>
          <p:cNvPr id="28" name="图片 27" descr="女人坐在桌子前&#10;&#10;中度可信度描述已自动生成"/>
          <p:cNvPicPr>
            <a:picLocks noChangeAspect="1"/>
          </p:cNvPicPr>
          <p:nvPr/>
        </p:nvPicPr>
        <p:blipFill rotWithShape="1">
          <a:blip r:embed="rId8" cstate="screen"/>
          <a:srcRect l="39888" t="-1" r="14248" b="31192"/>
          <a:stretch>
            <a:fillRect/>
          </a:stretch>
        </p:blipFill>
        <p:spPr>
          <a:xfrm>
            <a:off x="4648200" y="5302702"/>
            <a:ext cx="908816" cy="908816"/>
          </a:xfrm>
          <a:prstGeom prst="ellipse">
            <a:avLst/>
          </a:prstGeom>
        </p:spPr>
      </p:pic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>
            <a:off x="6702953" y="3429596"/>
            <a:ext cx="5173206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● Tooltips show detailed values and percentages on hover.</a:t>
            </a:r>
            <a:endParaRPr lang="en-US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Interactivity Highlights</a:t>
            </a:r>
            <a:endParaRPr lang="en-US" altLang="en-US" sz="48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9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cxnSp>
        <p:nvCxnSpPr>
          <p:cNvPr id="10" name="直接连接符 4"/>
          <p:cNvCxnSpPr/>
          <p:nvPr/>
        </p:nvCxnSpPr>
        <p:spPr>
          <a:xfrm>
            <a:off x="529389" y="652068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9"/>
          <p:cNvSpPr txBox="1"/>
          <p:nvPr>
            <p:custDataLst>
              <p:tags r:id="rId10"/>
            </p:custDataLst>
          </p:nvPr>
        </p:nvSpPr>
        <p:spPr>
          <a:xfrm>
            <a:off x="6042553" y="5213946"/>
            <a:ext cx="5173206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latin typeface="+mj-lt"/>
              </a:rPr>
              <a:t>● Real-time dynamic updates of KPIs based on selection.</a:t>
            </a:r>
            <a:endParaRPr lang="en-US" altLang="en-US" sz="2400" dirty="0"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直接连接符 1023"/>
          <p:cNvCxnSpPr/>
          <p:nvPr/>
        </p:nvCxnSpPr>
        <p:spPr>
          <a:xfrm>
            <a:off x="633663" y="6299963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251285" y="2294021"/>
            <a:ext cx="10940715" cy="3665621"/>
          </a:xfrm>
          <a:prstGeom prst="rect">
            <a:avLst/>
          </a:prstGeom>
          <a:gradFill>
            <a:gsLst>
              <a:gs pos="45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718834" y="1381922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金山办公软件有限公司 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52503" y="4911624"/>
            <a:ext cx="428625" cy="166563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rgbClr val="F5D2BF"/>
                    </a:gs>
                    <a:gs pos="51000">
                      <a:srgbClr val="C4977D"/>
                    </a:gs>
                    <a:gs pos="100000">
                      <a:srgbClr val="F5D2BF"/>
                    </a:gs>
                  </a:gsLst>
                  <a:lin ang="13500000" scaled="1"/>
                </a:gradFill>
                <a:latin typeface="+mn-ea"/>
              </a:defRPr>
            </a:lvl1pPr>
          </a:lstStyle>
          <a:p>
            <a:r>
              <a:rPr lang="en-US" altLang="zh-CN" sz="1600" dirty="0">
                <a:sym typeface="+mn-ea"/>
              </a:rPr>
              <a:t>PREMIUM</a:t>
            </a:r>
            <a:endParaRPr lang="zh-CN" alt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105400" y="1784112"/>
            <a:ext cx="62524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文本框 6"/>
          <p:cNvSpPr txBox="1"/>
          <p:nvPr>
            <p:custDataLst>
              <p:tags r:id="rId1"/>
            </p:custDataLst>
          </p:nvPr>
        </p:nvSpPr>
        <p:spPr>
          <a:xfrm>
            <a:off x="8341896" y="1427747"/>
            <a:ext cx="3116070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/>
              <a:t>CONTENTS</a:t>
            </a:r>
            <a:endParaRPr lang="zh-CN" altLang="en-US" dirty="0"/>
          </a:p>
        </p:txBody>
      </p:sp>
      <p:cxnSp>
        <p:nvCxnSpPr>
          <p:cNvPr id="1035" name="直接连接符 1034"/>
          <p:cNvCxnSpPr/>
          <p:nvPr/>
        </p:nvCxnSpPr>
        <p:spPr>
          <a:xfrm>
            <a:off x="529389" y="645120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缺角矩形 2"/>
          <p:cNvSpPr/>
          <p:nvPr/>
        </p:nvSpPr>
        <p:spPr>
          <a:xfrm>
            <a:off x="7081053" y="1316990"/>
            <a:ext cx="368966" cy="368966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 rot="5400000">
            <a:off x="461210" y="4166942"/>
            <a:ext cx="2422358" cy="88230"/>
            <a:chOff x="8117307" y="4283241"/>
            <a:chExt cx="2678381" cy="48127"/>
          </a:xfrm>
        </p:grpSpPr>
        <p:sp>
          <p:nvSpPr>
            <p:cNvPr id="26" name="矩形 25"/>
            <p:cNvSpPr/>
            <p:nvPr/>
          </p:nvSpPr>
          <p:spPr>
            <a:xfrm>
              <a:off x="8117307" y="4283241"/>
              <a:ext cx="786063" cy="48127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 rot="16200000">
              <a:off x="9849529" y="3359968"/>
              <a:ext cx="1" cy="1892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1802856" y="2293351"/>
            <a:ext cx="3302962" cy="3128645"/>
            <a:chOff x="2002262" y="1839673"/>
            <a:chExt cx="3182582" cy="3014618"/>
          </a:xfrm>
        </p:grpSpPr>
        <p:sp>
          <p:nvSpPr>
            <p:cNvPr id="19" name="文本框 18"/>
            <p:cNvSpPr txBox="1"/>
            <p:nvPr>
              <p:custDataLst>
                <p:tags r:id="rId3"/>
              </p:custDataLst>
            </p:nvPr>
          </p:nvSpPr>
          <p:spPr>
            <a:xfrm>
              <a:off x="2002262" y="1839673"/>
              <a:ext cx="1304803" cy="799697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01.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2120054" y="2839447"/>
              <a:ext cx="3064790" cy="20148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PDF export button for snapshot sharing.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2" name="文本框 6"/>
          <p:cNvSpPr txBox="1"/>
          <p:nvPr>
            <p:custDataLst>
              <p:tags r:id="rId5"/>
            </p:custDataLst>
          </p:nvPr>
        </p:nvSpPr>
        <p:spPr>
          <a:xfrm>
            <a:off x="879475" y="987425"/>
            <a:ext cx="6913245" cy="69850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Export Options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6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grpSp>
        <p:nvGrpSpPr>
          <p:cNvPr id="13" name="组合 28"/>
          <p:cNvGrpSpPr/>
          <p:nvPr>
            <p:custDataLst>
              <p:tags r:id="rId6"/>
            </p:custDataLst>
          </p:nvPr>
        </p:nvGrpSpPr>
        <p:grpSpPr>
          <a:xfrm>
            <a:off x="4867275" y="2379980"/>
            <a:ext cx="2806065" cy="3042285"/>
            <a:chOff x="1918753" y="1839673"/>
            <a:chExt cx="4178369" cy="2931406"/>
          </a:xfrm>
        </p:grpSpPr>
        <p:sp>
          <p:nvSpPr>
            <p:cNvPr id="14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2001961" y="1839673"/>
              <a:ext cx="2118969" cy="974076"/>
            </a:xfrm>
            <a:prstGeom prst="rect">
              <a:avLst/>
            </a:prstGeom>
            <a:noFill/>
          </p:spPr>
          <p:txBody>
            <a:bodyPr vert="horz" wrap="square">
              <a:no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02.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15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918753" y="2839447"/>
              <a:ext cx="4178369" cy="19316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Includes: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  <a:p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● KPIs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● Filters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● All charts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组合 28"/>
          <p:cNvGrpSpPr/>
          <p:nvPr>
            <p:custDataLst>
              <p:tags r:id="rId9"/>
            </p:custDataLst>
          </p:nvPr>
        </p:nvGrpSpPr>
        <p:grpSpPr>
          <a:xfrm>
            <a:off x="7550241" y="2427971"/>
            <a:ext cx="2998469" cy="3128645"/>
            <a:chOff x="2002262" y="1839673"/>
            <a:chExt cx="2889187" cy="3014618"/>
          </a:xfrm>
        </p:grpSpPr>
        <p:sp>
          <p:nvSpPr>
            <p:cNvPr id="20" name="文本框 18"/>
            <p:cNvSpPr txBox="1"/>
            <p:nvPr>
              <p:custDataLst>
                <p:tags r:id="rId10"/>
              </p:custDataLst>
            </p:nvPr>
          </p:nvSpPr>
          <p:spPr>
            <a:xfrm>
              <a:off x="2002262" y="1839673"/>
              <a:ext cx="1304803" cy="799697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03.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21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2120350" y="2839447"/>
              <a:ext cx="2771099" cy="20148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Watermarked with company branding.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4"/>
          <p:cNvSpPr/>
          <p:nvPr>
            <p:custDataLst>
              <p:tags r:id="rId1"/>
            </p:custDataLst>
          </p:nvPr>
        </p:nvSpPr>
        <p:spPr>
          <a:xfrm>
            <a:off x="760095" y="4025900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14"/>
          <p:cNvSpPr/>
          <p:nvPr>
            <p:custDataLst>
              <p:tags r:id="rId2"/>
            </p:custDataLst>
          </p:nvPr>
        </p:nvSpPr>
        <p:spPr>
          <a:xfrm>
            <a:off x="760095" y="3038475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94400" y="1758950"/>
            <a:ext cx="6197600" cy="509905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l="18038" t="715" r="39736" b="-715"/>
          <a:stretch>
            <a:fillRect/>
          </a:stretch>
        </p:blipFill>
        <p:spPr>
          <a:xfrm>
            <a:off x="6260235" y="1892918"/>
            <a:ext cx="2918768" cy="4608512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963540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CHEQUE</a:t>
            </a:r>
            <a:endParaRPr lang="en-US" altLang="zh-CN" sz="1800" dirty="0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60095" y="2073275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565" y="4130027"/>
            <a:ext cx="401742" cy="401742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565" y="3162361"/>
            <a:ext cx="371556" cy="371556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564" y="2192623"/>
            <a:ext cx="371556" cy="371556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2005965" y="2073275"/>
            <a:ext cx="3830955" cy="5226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Role-based access ensures data security.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1" name="文本框 30"/>
          <p:cNvSpPr txBox="1"/>
          <p:nvPr>
            <p:custDataLst>
              <p:tags r:id="rId16"/>
            </p:custDataLst>
          </p:nvPr>
        </p:nvSpPr>
        <p:spPr>
          <a:xfrm>
            <a:off x="2005965" y="3035935"/>
            <a:ext cx="3505200" cy="5111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Analysts → Summary view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4" name="文本框 33"/>
          <p:cNvSpPr txBox="1"/>
          <p:nvPr>
            <p:custDataLst>
              <p:tags r:id="rId17"/>
            </p:custDataLst>
          </p:nvPr>
        </p:nvSpPr>
        <p:spPr>
          <a:xfrm>
            <a:off x="2005965" y="4215765"/>
            <a:ext cx="3505200" cy="4210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Executives → Full view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6" name="文本框 35"/>
          <p:cNvSpPr txBox="1"/>
          <p:nvPr>
            <p:custDataLst>
              <p:tags r:id="rId18"/>
            </p:custDataLst>
          </p:nvPr>
        </p:nvSpPr>
        <p:spPr>
          <a:xfrm>
            <a:off x="9545544" y="3258317"/>
            <a:ext cx="220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Project </a:t>
            </a:r>
            <a:endParaRPr lang="en-US" altLang="zh-CN" sz="2000" dirty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Introduction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9424259" y="1645693"/>
            <a:ext cx="22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40.0+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9545005" y="4759791"/>
            <a:ext cx="19135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>
            <p:custDataLst>
              <p:tags r:id="rId20"/>
            </p:custDataLst>
          </p:nvPr>
        </p:nvSpPr>
        <p:spPr>
          <a:xfrm>
            <a:off x="9435258" y="5013378"/>
            <a:ext cx="179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6400+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62" name="文本框 6"/>
          <p:cNvSpPr txBox="1"/>
          <p:nvPr>
            <p:custDataLst>
              <p:tags r:id="rId21"/>
            </p:custDataLst>
          </p:nvPr>
        </p:nvSpPr>
        <p:spPr>
          <a:xfrm>
            <a:off x="529590" y="895985"/>
            <a:ext cx="10337165" cy="69850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User Access Controls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30" name="矩形 14"/>
          <p:cNvSpPr/>
          <p:nvPr>
            <p:custDataLst>
              <p:tags r:id="rId22"/>
            </p:custDataLst>
          </p:nvPr>
        </p:nvSpPr>
        <p:spPr>
          <a:xfrm>
            <a:off x="760095" y="5013325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4"/>
          <p:cNvSpPr/>
          <p:nvPr>
            <p:custDataLst>
              <p:tags r:id="rId23"/>
            </p:custDataLst>
          </p:nvPr>
        </p:nvSpPr>
        <p:spPr>
          <a:xfrm>
            <a:off x="760095" y="6019165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形 1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1564" y="5128228"/>
            <a:ext cx="371556" cy="371556"/>
          </a:xfrm>
          <a:prstGeom prst="rect">
            <a:avLst/>
          </a:prstGeom>
        </p:spPr>
      </p:pic>
      <p:pic>
        <p:nvPicPr>
          <p:cNvPr id="43" name="图形 1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81565" y="6105512"/>
            <a:ext cx="401742" cy="401742"/>
          </a:xfrm>
          <a:prstGeom prst="rect">
            <a:avLst/>
          </a:prstGeom>
        </p:spPr>
      </p:pic>
      <p:sp>
        <p:nvSpPr>
          <p:cNvPr id="44" name="文本框 33"/>
          <p:cNvSpPr txBox="1"/>
          <p:nvPr>
            <p:custDataLst>
              <p:tags r:id="rId28"/>
            </p:custDataLst>
          </p:nvPr>
        </p:nvSpPr>
        <p:spPr>
          <a:xfrm>
            <a:off x="2005965" y="5019675"/>
            <a:ext cx="3505200" cy="4210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Field Staff → Limited city-wise view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45" name="文本框 33"/>
          <p:cNvSpPr txBox="1"/>
          <p:nvPr>
            <p:custDataLst>
              <p:tags r:id="rId29"/>
            </p:custDataLst>
          </p:nvPr>
        </p:nvSpPr>
        <p:spPr>
          <a:xfrm>
            <a:off x="1760855" y="5904230"/>
            <a:ext cx="4498340" cy="4210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Promotes relevant access without compromising integrity.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9310" y="1971675"/>
            <a:ext cx="6485890" cy="432689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人, 室内, 桌子, 窗户&#10;&#10;描述已自动生成"/>
          <p:cNvPicPr>
            <a:picLocks noChangeAspect="1"/>
          </p:cNvPicPr>
          <p:nvPr/>
        </p:nvPicPr>
        <p:blipFill rotWithShape="1">
          <a:blip r:embed="rId1" cstate="print"/>
          <a:srcRect b="13352"/>
          <a:stretch>
            <a:fillRect/>
          </a:stretch>
        </p:blipFill>
        <p:spPr>
          <a:xfrm>
            <a:off x="5661159" y="2281310"/>
            <a:ext cx="5159241" cy="298051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355" y="5164455"/>
            <a:ext cx="459740" cy="190881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INSURANCE</a:t>
            </a:r>
            <a:endParaRPr lang="en-US" altLang="zh-CN" sz="1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9568174" y="5614352"/>
            <a:ext cx="2014226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 are communication tools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982345" y="2553970"/>
            <a:ext cx="4456430" cy="3162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●Use filters on the left to refine city, tenure, gender, and date.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Click on chart elements to filter others dynamically.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Hover over any chart element for detailed data insights.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5254" y="5668024"/>
            <a:ext cx="444154" cy="444154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5985363" y="5904554"/>
            <a:ext cx="1269165" cy="393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095166" y="5904780"/>
            <a:ext cx="1159009" cy="310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3" name="图片 12" descr="图形用户界面, 文本&#10;&#10;描述已自动生成"/>
          <p:cNvPicPr>
            <a:picLocks noChangeAspect="1"/>
          </p:cNvPicPr>
          <p:nvPr/>
        </p:nvPicPr>
        <p:blipFill>
          <a:blip r:embed="rId5" cstate="print"/>
          <a:srcRect r="36392"/>
          <a:stretch>
            <a:fillRect/>
          </a:stretch>
        </p:blipFill>
        <p:spPr>
          <a:xfrm>
            <a:off x="4351655" y="1615440"/>
            <a:ext cx="7436485" cy="4491355"/>
          </a:xfrm>
          <a:custGeom>
            <a:avLst/>
            <a:gdLst>
              <a:gd name="connsiteX0" fmla="*/ 0 w 7755131"/>
              <a:gd name="connsiteY0" fmla="*/ 0 h 4736534"/>
              <a:gd name="connsiteX1" fmla="*/ 7755131 w 7755131"/>
              <a:gd name="connsiteY1" fmla="*/ 0 h 4736534"/>
              <a:gd name="connsiteX2" fmla="*/ 7755131 w 7755131"/>
              <a:gd name="connsiteY2" fmla="*/ 4736534 h 4736534"/>
              <a:gd name="connsiteX3" fmla="*/ 0 w 7755131"/>
              <a:gd name="connsiteY3" fmla="*/ 4736534 h 4736534"/>
              <a:gd name="connsiteX4" fmla="*/ 0 w 7755131"/>
              <a:gd name="connsiteY4" fmla="*/ 0 h 47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131" h="4736534">
                <a:moveTo>
                  <a:pt x="0" y="0"/>
                </a:moveTo>
                <a:lnTo>
                  <a:pt x="7755131" y="0"/>
                </a:lnTo>
                <a:lnTo>
                  <a:pt x="7755131" y="4736534"/>
                </a:lnTo>
                <a:lnTo>
                  <a:pt x="0" y="473653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2"/>
          <p:cNvSpPr txBox="1"/>
          <p:nvPr/>
        </p:nvSpPr>
        <p:spPr>
          <a:xfrm>
            <a:off x="668655" y="893445"/>
            <a:ext cx="10700385" cy="8953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 Usage Instructions</a:t>
            </a:r>
            <a:endParaRPr lang="en-US" altLang="en-US" sz="48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  <a:p>
            <a:endParaRPr lang="en-US" altLang="en-US" sz="48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664009" y="2543152"/>
            <a:ext cx="7317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ACCOUNTS</a:t>
            </a:r>
            <a:endParaRPr lang="en-US" altLang="zh-CN" sz="1800" dirty="0"/>
          </a:p>
        </p:txBody>
      </p:sp>
      <p:sp>
        <p:nvSpPr>
          <p:cNvPr id="7" name="矩形 6"/>
          <p:cNvSpPr/>
          <p:nvPr/>
        </p:nvSpPr>
        <p:spPr>
          <a:xfrm>
            <a:off x="7717527" y="862834"/>
            <a:ext cx="4299285" cy="5995166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760095" y="2855595"/>
            <a:ext cx="6957060" cy="7975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gradFill flip="none" rotWithShape="1">
                  <a:gsLst>
                    <a:gs pos="917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● Data Preparation → Aggregated from business systems.</a:t>
            </a:r>
            <a:endParaRPr lang="en-US" altLang="en-US" sz="2400" dirty="0">
              <a:gradFill flip="none" rotWithShape="1">
                <a:gsLst>
                  <a:gs pos="917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pic>
        <p:nvPicPr>
          <p:cNvPr id="15" name="图片 14" descr="男人拿着笔记本电脑&#10;&#10;描述已自动生成"/>
          <p:cNvPicPr>
            <a:picLocks noChangeAspect="1"/>
          </p:cNvPicPr>
          <p:nvPr/>
        </p:nvPicPr>
        <p:blipFill rotWithShape="1">
          <a:blip r:embed="rId2" cstate="print"/>
          <a:srcRect l="12675" t="846" r="12700" b="-846"/>
          <a:stretch>
            <a:fillRect/>
          </a:stretch>
        </p:blipFill>
        <p:spPr>
          <a:xfrm>
            <a:off x="7717884" y="1128441"/>
            <a:ext cx="3833302" cy="3424597"/>
          </a:xfrm>
          <a:prstGeom prst="rect">
            <a:avLst/>
          </a:prstGeom>
        </p:spPr>
      </p:pic>
      <p:pic>
        <p:nvPicPr>
          <p:cNvPr id="33" name="图片 32" descr="桌子上的笔记本电脑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12878" t="4241" r="24817" b="29657"/>
          <a:stretch>
            <a:fillRect/>
          </a:stretch>
        </p:blipFill>
        <p:spPr>
          <a:xfrm>
            <a:off x="7717810" y="4831726"/>
            <a:ext cx="2104566" cy="1490163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62" name="文本框 6"/>
          <p:cNvSpPr txBox="1"/>
          <p:nvPr>
            <p:custDataLst>
              <p:tags r:id="rId6"/>
            </p:custDataLst>
          </p:nvPr>
        </p:nvSpPr>
        <p:spPr>
          <a:xfrm>
            <a:off x="529590" y="895985"/>
            <a:ext cx="10337165" cy="69850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2" name="文本框 6"/>
          <p:cNvSpPr txBox="1"/>
          <p:nvPr>
            <p:custDataLst>
              <p:tags r:id="rId7"/>
            </p:custDataLst>
          </p:nvPr>
        </p:nvSpPr>
        <p:spPr>
          <a:xfrm>
            <a:off x="529590" y="954405"/>
            <a:ext cx="9138920" cy="16738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 Project Lifecycle &amp; Technical Workflow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4" name="图片 30" descr="女人在吃东西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screen"/>
          <a:srcRect l="5384" t="12791" r="23331" b="12733"/>
          <a:stretch>
            <a:fillRect/>
          </a:stretch>
        </p:blipFill>
        <p:spPr>
          <a:xfrm>
            <a:off x="9937115" y="4818380"/>
            <a:ext cx="1946275" cy="1475105"/>
          </a:xfrm>
          <a:prstGeom prst="rect">
            <a:avLst/>
          </a:prstGeom>
        </p:spPr>
      </p:pic>
      <p:sp>
        <p:nvSpPr>
          <p:cNvPr id="8" name="文本框 15"/>
          <p:cNvSpPr txBox="1"/>
          <p:nvPr>
            <p:custDataLst>
              <p:tags r:id="rId10"/>
            </p:custDataLst>
          </p:nvPr>
        </p:nvSpPr>
        <p:spPr>
          <a:xfrm>
            <a:off x="760095" y="3846195"/>
            <a:ext cx="690054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gradFill flip="none" rotWithShape="1">
                  <a:gsLst>
                    <a:gs pos="917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● Data Modeling → Cleaned &amp; structured in Tableau.</a:t>
            </a:r>
            <a:endParaRPr lang="en-US" altLang="en-US" sz="2400" dirty="0">
              <a:gradFill flip="none" rotWithShape="1">
                <a:gsLst>
                  <a:gs pos="917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0" name="文本框 15"/>
          <p:cNvSpPr txBox="1"/>
          <p:nvPr>
            <p:custDataLst>
              <p:tags r:id="rId11"/>
            </p:custDataLst>
          </p:nvPr>
        </p:nvSpPr>
        <p:spPr>
          <a:xfrm>
            <a:off x="791210" y="4914265"/>
            <a:ext cx="681164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gradFill flip="none" rotWithShape="1">
                  <a:gsLst>
                    <a:gs pos="917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● Dashboard Design → KPIs + visual charts + filters added.</a:t>
            </a:r>
            <a:endParaRPr lang="en-US" altLang="en-US" sz="2400" dirty="0">
              <a:gradFill flip="none" rotWithShape="1">
                <a:gsLst>
                  <a:gs pos="917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1" name="文本框 15"/>
          <p:cNvSpPr txBox="1"/>
          <p:nvPr>
            <p:custDataLst>
              <p:tags r:id="rId12"/>
            </p:custDataLst>
          </p:nvPr>
        </p:nvSpPr>
        <p:spPr>
          <a:xfrm>
            <a:off x="792480" y="5863590"/>
            <a:ext cx="689292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gradFill flip="none" rotWithShape="1">
                  <a:gsLst>
                    <a:gs pos="917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● Deployment → User-tested and published for access.</a:t>
            </a:r>
            <a:endParaRPr lang="en-US" altLang="en-US" sz="2400" dirty="0">
              <a:gradFill flip="none" rotWithShape="1">
                <a:gsLst>
                  <a:gs pos="917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514" y="1"/>
            <a:ext cx="12206514" cy="3817256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STAKEHOLDER</a:t>
            </a: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9" name="图片 8" descr="桌子上放着笔记本电脑的人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195" b="8923"/>
          <a:stretch>
            <a:fillRect/>
          </a:stretch>
        </p:blipFill>
        <p:spPr>
          <a:xfrm>
            <a:off x="8384541" y="3822868"/>
            <a:ext cx="3807278" cy="2004805"/>
          </a:xfrm>
          <a:prstGeom prst="rect">
            <a:avLst/>
          </a:prstGeom>
        </p:spPr>
      </p:pic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1008380" y="4394835"/>
            <a:ext cx="4511040" cy="2293620"/>
          </a:xfrm>
          <a:prstGeom prst="rect">
            <a:avLst/>
          </a:prstGeom>
        </p:spPr>
      </p:pic>
      <p:graphicFrame>
        <p:nvGraphicFramePr>
          <p:cNvPr id="28" name="图表 27"/>
          <p:cNvGraphicFramePr/>
          <p:nvPr/>
        </p:nvGraphicFramePr>
        <p:xfrm>
          <a:off x="5998845" y="4170045"/>
          <a:ext cx="1818005" cy="2346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387465" y="5083175"/>
            <a:ext cx="1119505" cy="5232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8800">
                <a:gradFill flip="none" rotWithShape="1">
                  <a:gsLst>
                    <a:gs pos="69886">
                      <a:srgbClr val="FAF5F8"/>
                    </a:gs>
                    <a:gs pos="37000">
                      <a:srgbClr val="FADAFB"/>
                    </a:gs>
                    <a:gs pos="0">
                      <a:srgbClr val="DFD7F2"/>
                    </a:gs>
                    <a:gs pos="100000">
                      <a:srgbClr val="CAEFF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35%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9066875" y="3861254"/>
          <a:ext cx="1625600" cy="209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8017840" y="4032341"/>
            <a:ext cx="1818233" cy="2346780"/>
            <a:chOff x="1221322" y="4218227"/>
            <a:chExt cx="1410505" cy="2063117"/>
          </a:xfrm>
        </p:grpSpPr>
        <p:graphicFrame>
          <p:nvGraphicFramePr>
            <p:cNvPr id="34" name="图表 33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文本框 34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56%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929977" y="5909017"/>
            <a:ext cx="1694611" cy="469836"/>
            <a:chOff x="9654387" y="5681687"/>
            <a:chExt cx="1694611" cy="469836"/>
          </a:xfrm>
        </p:grpSpPr>
        <p:sp>
          <p:nvSpPr>
            <p:cNvPr id="37" name="矩形: 圆角 36"/>
            <p:cNvSpPr/>
            <p:nvPr/>
          </p:nvSpPr>
          <p:spPr>
            <a:xfrm>
              <a:off x="9654387" y="5681687"/>
              <a:ext cx="1673226" cy="4698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657562" y="5735780"/>
              <a:ext cx="1691436" cy="31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Presentations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Key Business Takeaways</a:t>
            </a:r>
            <a:endParaRPr lang="en-US" altLang="en-US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0" name="文本框 16"/>
          <p:cNvSpPr txBox="1"/>
          <p:nvPr>
            <p:custDataLst>
              <p:tags r:id="rId8"/>
            </p:custDataLst>
          </p:nvPr>
        </p:nvSpPr>
        <p:spPr>
          <a:xfrm>
            <a:off x="668655" y="1885315"/>
            <a:ext cx="5866130" cy="2347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</a:rPr>
              <a:t>● Ahmedabad and Jamshedpur show high profitability in long tenures.</a:t>
            </a: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</a:rPr>
              <a:t>● Maximum equity value created via Bancassurance partnerships (139.91B).</a:t>
            </a: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ln>
                  <a:noFill/>
                </a:ln>
                <a:solidFill>
                  <a:schemeClr val="bg1"/>
                </a:solidFill>
              </a:rPr>
              <a:t>● Highest premium collection observed between 2014–2019.</a:t>
            </a:r>
            <a:endParaRPr lang="en-US" altLang="en-US" sz="200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文本框 16"/>
          <p:cNvSpPr txBox="1"/>
          <p:nvPr>
            <p:custDataLst>
              <p:tags r:id="rId9"/>
            </p:custDataLst>
          </p:nvPr>
        </p:nvSpPr>
        <p:spPr>
          <a:xfrm>
            <a:off x="7012305" y="1843405"/>
            <a:ext cx="5117465" cy="1898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Stakeholder type “People” manages the most assets (5,024).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● Equity has the largest share in shareholder distribution (38.39%). </a:t>
            </a:r>
            <a:endParaRPr lang="en-US" altLang="en-US" sz="2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529389" y="3292160"/>
            <a:ext cx="109871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60470" y="1891665"/>
            <a:ext cx="5197475" cy="47542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DATA DESIGN</a:t>
            </a:r>
            <a:endParaRPr lang="en-US" altLang="zh-CN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72689" y="5938173"/>
            <a:ext cx="2168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E75105"/>
                </a:solidFill>
                <a:latin typeface="+mj-lt"/>
              </a:rPr>
              <a:t>Project </a:t>
            </a:r>
            <a:endParaRPr lang="en-US" altLang="zh-CN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E75105"/>
                </a:solidFill>
                <a:latin typeface="+mj-lt"/>
              </a:rPr>
              <a:t>Introduction</a:t>
            </a:r>
            <a:endParaRPr lang="zh-CN" altLang="en-US" sz="20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039911" y="2091831"/>
            <a:ext cx="2651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 flip="none" rotWithShape="1">
                  <a:gsLst>
                    <a:gs pos="4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rPr>
              <a:t>10%</a:t>
            </a:r>
            <a:endParaRPr lang="zh-CN" altLang="en-US" sz="7200" dirty="0">
              <a:gradFill flip="none" rotWithShape="1">
                <a:gsLst>
                  <a:gs pos="45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lt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t="1183" r="12642" b="7914"/>
          <a:stretch>
            <a:fillRect/>
          </a:stretch>
        </p:blipFill>
        <p:spPr>
          <a:xfrm>
            <a:off x="760300" y="2785019"/>
            <a:ext cx="4127439" cy="286348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文本框 12"/>
          <p:cNvSpPr txBox="1"/>
          <p:nvPr>
            <p:custDataLst>
              <p:tags r:id="rId3"/>
            </p:custDataLst>
          </p:nvPr>
        </p:nvSpPr>
        <p:spPr>
          <a:xfrm>
            <a:off x="5015230" y="3072765"/>
            <a:ext cx="3682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● Tableau – Visualization and dashboard design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矩形: 圆角 15"/>
          <p:cNvSpPr/>
          <p:nvPr/>
        </p:nvSpPr>
        <p:spPr>
          <a:xfrm>
            <a:off x="9358768" y="6120020"/>
            <a:ext cx="1673226" cy="4698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6"/>
          <p:cNvSpPr txBox="1"/>
          <p:nvPr/>
        </p:nvSpPr>
        <p:spPr>
          <a:xfrm>
            <a:off x="9340353" y="6199513"/>
            <a:ext cx="1691436" cy="3114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文本框 11"/>
          <p:cNvSpPr txBox="1"/>
          <p:nvPr/>
        </p:nvSpPr>
        <p:spPr>
          <a:xfrm>
            <a:off x="5020310" y="3942715"/>
            <a:ext cx="358457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latin typeface="+mj-ea"/>
                <a:ea typeface="+mj-ea"/>
              </a:rPr>
              <a:t>● Excel/CSV – For initial data preprocessing</a:t>
            </a:r>
            <a:endParaRPr lang="en-US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文本框 12"/>
          <p:cNvSpPr txBox="1"/>
          <p:nvPr>
            <p:custDataLst>
              <p:tags r:id="rId4"/>
            </p:custDataLst>
          </p:nvPr>
        </p:nvSpPr>
        <p:spPr>
          <a:xfrm>
            <a:off x="5015230" y="4812665"/>
            <a:ext cx="3682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● PDF Export Tools – For reporting and sharing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3760470" y="5803900"/>
            <a:ext cx="483933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latin typeface="+mj-ea"/>
                <a:ea typeface="+mj-ea"/>
              </a:rPr>
              <a:t>● Role-Based Access Controls – For managing user visibility</a:t>
            </a:r>
            <a:endParaRPr lang="en-US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32" name="文本框 6"/>
          <p:cNvSpPr txBox="1"/>
          <p:nvPr>
            <p:custDataLst>
              <p:tags r:id="rId5"/>
            </p:custDataLst>
          </p:nvPr>
        </p:nvSpPr>
        <p:spPr>
          <a:xfrm>
            <a:off x="529590" y="954405"/>
            <a:ext cx="9138920" cy="16738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Tools &amp; Technologies Used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MARKETING</a:t>
            </a:r>
            <a:endParaRPr lang="en-US" altLang="zh-CN" sz="1800" dirty="0"/>
          </a:p>
        </p:txBody>
      </p:sp>
      <p:sp>
        <p:nvSpPr>
          <p:cNvPr id="8" name="文本框 7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260" y="3189605"/>
            <a:ext cx="10966450" cy="356362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0091704" y="6388164"/>
            <a:ext cx="1694611" cy="469836"/>
            <a:chOff x="9654387" y="5681687"/>
            <a:chExt cx="1694611" cy="469836"/>
          </a:xfrm>
        </p:grpSpPr>
        <p:sp>
          <p:nvSpPr>
            <p:cNvPr id="23" name="矩形: 圆角 22"/>
            <p:cNvSpPr/>
            <p:nvPr/>
          </p:nvSpPr>
          <p:spPr>
            <a:xfrm>
              <a:off x="9654387" y="5681687"/>
              <a:ext cx="1673226" cy="4698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657562" y="5735780"/>
              <a:ext cx="1691436" cy="31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Presentations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32" name="文本框 6"/>
          <p:cNvSpPr txBox="1"/>
          <p:nvPr>
            <p:custDataLst>
              <p:tags r:id="rId1"/>
            </p:custDataLst>
          </p:nvPr>
        </p:nvSpPr>
        <p:spPr>
          <a:xfrm>
            <a:off x="529590" y="954405"/>
            <a:ext cx="11521440" cy="16738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Stakeholder Demographics &amp; Insights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3895" y="3395980"/>
            <a:ext cx="1096391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800" dirty="0">
                <a:solidFill>
                  <a:schemeClr val="tx1"/>
                </a:solidFill>
                <a:latin typeface="+mj-lt"/>
                <a:sym typeface="+mn-ea"/>
              </a:rPr>
              <a:t>●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Average stakeholder age: 34.45 years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682625" y="3963670"/>
            <a:ext cx="1136840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dirty="0">
                <a:latin typeface="+mj-lt"/>
                <a:sym typeface="+mn-ea"/>
              </a:rPr>
              <a:t>●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 Data segmentation by gender and stakeholder type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683260" y="4707255"/>
            <a:ext cx="1096454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800" dirty="0">
                <a:latin typeface="+mj-lt"/>
                <a:sym typeface="+mn-ea"/>
              </a:rPr>
              <a:t>●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 Most stakeholders fall under "People" → highest asset count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683895" y="5842000"/>
            <a:ext cx="1096645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dirty="0">
                <a:latin typeface="+mj-lt"/>
                <a:sym typeface="+mn-ea"/>
              </a:rPr>
              <a:t>●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Demographic filters allow fine-tuned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 marketing and policy planning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039985" y="2591323"/>
            <a:ext cx="816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658058" y="728578"/>
            <a:ext cx="4132890" cy="6129422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633663" y="6494908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728578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355" y="4862830"/>
            <a:ext cx="459740" cy="199517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TREND ANALYSIS</a:t>
            </a:r>
            <a:endParaRPr lang="en-US" altLang="zh-CN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29590" y="838200"/>
            <a:ext cx="8289925" cy="17532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Premium Collection Trend Analysis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6" name="缺角矩形 15"/>
          <p:cNvSpPr/>
          <p:nvPr/>
        </p:nvSpPr>
        <p:spPr>
          <a:xfrm>
            <a:off x="3437689" y="137513"/>
            <a:ext cx="481261" cy="481261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6"/>
          <p:cNvSpPr txBox="1"/>
          <p:nvPr>
            <p:custDataLst>
              <p:tags r:id="rId1"/>
            </p:custDataLst>
          </p:nvPr>
        </p:nvSpPr>
        <p:spPr>
          <a:xfrm>
            <a:off x="694690" y="2786380"/>
            <a:ext cx="6961505" cy="351345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Data from 2014 to 2024 shows growth, dip, and recovery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Peak years: 2017–2019 → strong premium performance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2020–2021 dip may indicate pandemic effect or policy changes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Supports strategic adjustments in product offerings and targeting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</p:txBody>
      </p:sp>
      <p:pic>
        <p:nvPicPr>
          <p:cNvPr id="7" name="图片 6" descr="图片包含 人, 室内, 男人, 桌子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  <a14:imgEffect>
                      <a14:colorTemperature colorTemp="72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 l="3720" t="426" r="15865" b="-426"/>
          <a:stretch>
            <a:fillRect/>
          </a:stretch>
        </p:blipFill>
        <p:spPr>
          <a:xfrm>
            <a:off x="7655913" y="3149366"/>
            <a:ext cx="4132890" cy="3406450"/>
          </a:xfrm>
          <a:prstGeom prst="rect">
            <a:avLst/>
          </a:prstGeom>
        </p:spPr>
      </p:pic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直接连接符 1023"/>
          <p:cNvCxnSpPr/>
          <p:nvPr/>
        </p:nvCxnSpPr>
        <p:spPr>
          <a:xfrm>
            <a:off x="633663" y="6299963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248110" y="2267986"/>
            <a:ext cx="10940715" cy="3665621"/>
          </a:xfrm>
          <a:prstGeom prst="rect">
            <a:avLst/>
          </a:prstGeom>
          <a:gradFill>
            <a:gsLst>
              <a:gs pos="45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50241" y="4911624"/>
            <a:ext cx="430887" cy="166563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rgbClr val="F5D2BF"/>
                    </a:gs>
                    <a:gs pos="51000">
                      <a:srgbClr val="C4977D"/>
                    </a:gs>
                    <a:gs pos="100000">
                      <a:srgbClr val="F5D2BF"/>
                    </a:gs>
                  </a:gsLst>
                  <a:lin ang="13500000" scaled="1"/>
                </a:gradFill>
                <a:latin typeface="+mn-ea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WORK  PLAN</a:t>
            </a:r>
            <a:endParaRPr lang="zh-CN" alt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105400" y="1784112"/>
            <a:ext cx="62524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文本框 6"/>
          <p:cNvSpPr txBox="1"/>
          <p:nvPr>
            <p:custDataLst>
              <p:tags r:id="rId1"/>
            </p:custDataLst>
          </p:nvPr>
        </p:nvSpPr>
        <p:spPr>
          <a:xfrm>
            <a:off x="8341896" y="1427747"/>
            <a:ext cx="3116070" cy="33718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/>
              <a:t>CONTENTS </a:t>
            </a:r>
            <a:endParaRPr lang="zh-CN" altLang="en-US" dirty="0"/>
          </a:p>
        </p:txBody>
      </p:sp>
      <p:cxnSp>
        <p:nvCxnSpPr>
          <p:cNvPr id="1035" name="直接连接符 1034"/>
          <p:cNvCxnSpPr/>
          <p:nvPr/>
        </p:nvCxnSpPr>
        <p:spPr>
          <a:xfrm>
            <a:off x="529389" y="645120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文本框 1036"/>
          <p:cNvSpPr txBox="1"/>
          <p:nvPr/>
        </p:nvSpPr>
        <p:spPr>
          <a:xfrm>
            <a:off x="10265980" y="6418340"/>
            <a:ext cx="17199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www.docer.com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缺角矩形 2"/>
          <p:cNvSpPr/>
          <p:nvPr/>
        </p:nvSpPr>
        <p:spPr>
          <a:xfrm>
            <a:off x="879643" y="1524000"/>
            <a:ext cx="368966" cy="368966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 rot="5400000">
            <a:off x="461210" y="4166942"/>
            <a:ext cx="2422358" cy="88230"/>
            <a:chOff x="8117307" y="4283241"/>
            <a:chExt cx="2678381" cy="48127"/>
          </a:xfrm>
        </p:grpSpPr>
        <p:sp>
          <p:nvSpPr>
            <p:cNvPr id="26" name="矩形 25"/>
            <p:cNvSpPr/>
            <p:nvPr/>
          </p:nvSpPr>
          <p:spPr>
            <a:xfrm>
              <a:off x="8117307" y="4283241"/>
              <a:ext cx="786063" cy="48127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 rot="16200000">
              <a:off x="9849529" y="3359968"/>
              <a:ext cx="1" cy="1892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1918970" y="2883535"/>
            <a:ext cx="2480945" cy="1970940"/>
            <a:chOff x="1918753" y="2883501"/>
            <a:chExt cx="2290997" cy="1970854"/>
          </a:xfrm>
        </p:grpSpPr>
        <p:sp>
          <p:nvSpPr>
            <p:cNvPr id="19" name="文本框 18"/>
            <p:cNvSpPr txBox="1"/>
            <p:nvPr>
              <p:custDataLst>
                <p:tags r:id="rId3"/>
              </p:custDataLst>
            </p:nvPr>
          </p:nvSpPr>
          <p:spPr>
            <a:xfrm>
              <a:off x="1919661" y="2883501"/>
              <a:ext cx="1304803" cy="829909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01.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918753" y="3655527"/>
              <a:ext cx="2290997" cy="119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  <a:latin typeface="Calibri" panose="020F0502020204030204" charset="0"/>
                  <a:cs typeface="Calibri" panose="020F0502020204030204" charset="0"/>
                </a:rPr>
                <a:t> To provide a strategic view of stakeholder data.</a:t>
              </a:r>
              <a:endParaRPr lang="en-US" altLang="en-US" sz="24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5"/>
            </p:custDataLst>
          </p:nvPr>
        </p:nvGrpSpPr>
        <p:grpSpPr>
          <a:xfrm>
            <a:off x="4644390" y="2826385"/>
            <a:ext cx="3667125" cy="2998470"/>
            <a:chOff x="1918753" y="2883501"/>
            <a:chExt cx="2014389" cy="4123077"/>
          </a:xfrm>
        </p:grpSpPr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919661" y="2883501"/>
              <a:ext cx="1304803" cy="1141224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02.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1918753" y="4103310"/>
              <a:ext cx="2014389" cy="29032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  <a:latin typeface="Calibri" panose="020F0502020204030204" charset="0"/>
                  <a:cs typeface="Calibri" panose="020F0502020204030204" charset="0"/>
                </a:rPr>
                <a:t>Empower decision-makers with KPIs on premiums, equity, profitability &amp; asset management.</a:t>
              </a:r>
              <a:endParaRPr lang="en-US" altLang="en-US" sz="24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8"/>
            </p:custDataLst>
          </p:nvPr>
        </p:nvGrpSpPr>
        <p:grpSpPr>
          <a:xfrm>
            <a:off x="8697595" y="2826385"/>
            <a:ext cx="3404870" cy="3079116"/>
            <a:chOff x="1919661" y="2883501"/>
            <a:chExt cx="2291359" cy="3078937"/>
          </a:xfrm>
        </p:grpSpPr>
        <p:sp>
          <p:nvSpPr>
            <p:cNvPr id="41" name="文本框 40"/>
            <p:cNvSpPr txBox="1"/>
            <p:nvPr>
              <p:custDataLst>
                <p:tags r:id="rId9"/>
              </p:custDataLst>
            </p:nvPr>
          </p:nvSpPr>
          <p:spPr>
            <a:xfrm>
              <a:off x="1919661" y="2883501"/>
              <a:ext cx="1304803" cy="829897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03.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0"/>
              </p:custDataLst>
            </p:nvPr>
          </p:nvSpPr>
          <p:spPr>
            <a:xfrm>
              <a:off x="1920088" y="3770545"/>
              <a:ext cx="2290932" cy="21918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  <a:latin typeface="Calibri" panose="020F0502020204030204" charset="0"/>
                  <a:cs typeface="Calibri" panose="020F0502020204030204" charset="0"/>
                </a:rPr>
                <a:t>Highlight patterns in value creation and stakeholder performance.</a:t>
              </a:r>
              <a:endParaRPr lang="en-US" altLang="en-US" sz="24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62" name="文本框 6"/>
          <p:cNvSpPr txBox="1"/>
          <p:nvPr>
            <p:custDataLst>
              <p:tags r:id="rId11"/>
            </p:custDataLst>
          </p:nvPr>
        </p:nvSpPr>
        <p:spPr>
          <a:xfrm>
            <a:off x="1125972" y="1186603"/>
            <a:ext cx="4068328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Purpose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2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247101" y="1477142"/>
            <a:ext cx="6634384" cy="107345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98556" y="5259713"/>
            <a:ext cx="461665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PART TWO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89775" y="2920503"/>
            <a:ext cx="833688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Focus on long-tenure cities like Jamshedpur and Ahmedabad for retention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716481" y="1790731"/>
            <a:ext cx="759712" cy="759712"/>
            <a:chOff x="7027336" y="2038839"/>
            <a:chExt cx="759712" cy="759712"/>
          </a:xfrm>
        </p:grpSpPr>
        <p:sp>
          <p:nvSpPr>
            <p:cNvPr id="26" name="椭圆 25"/>
            <p:cNvSpPr/>
            <p:nvPr/>
          </p:nvSpPr>
          <p:spPr>
            <a:xfrm>
              <a:off x="7027336" y="2038839"/>
              <a:ext cx="759712" cy="759712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59378" y="2270882"/>
              <a:ext cx="295626" cy="295626"/>
            </a:xfrm>
            <a:prstGeom prst="rect">
              <a:avLst/>
            </a:prstGeom>
          </p:spPr>
        </p:pic>
      </p:grpSp>
      <p:cxnSp>
        <p:nvCxnSpPr>
          <p:cNvPr id="31" name="直接连接符 30"/>
          <p:cNvCxnSpPr/>
          <p:nvPr/>
        </p:nvCxnSpPr>
        <p:spPr>
          <a:xfrm>
            <a:off x="689446" y="2550160"/>
            <a:ext cx="4368800" cy="171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9610" y="3957955"/>
            <a:ext cx="108070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● Analyze low-performing cities &amp; segments for potential support</a:t>
            </a:r>
            <a:endParaRPr lang="en-US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9590" y="838200"/>
            <a:ext cx="8001000" cy="15722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Strategic Recommendations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" name="文本框 6"/>
          <p:cNvSpPr txBox="1"/>
          <p:nvPr>
            <p:custDataLst>
              <p:tags r:id="rId4"/>
            </p:custDataLst>
          </p:nvPr>
        </p:nvSpPr>
        <p:spPr>
          <a:xfrm>
            <a:off x="689775" y="4977903"/>
            <a:ext cx="833688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Expand Bancassurance partnerships due to high value created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8" name="文本框 32"/>
          <p:cNvSpPr txBox="1"/>
          <p:nvPr/>
        </p:nvSpPr>
        <p:spPr>
          <a:xfrm>
            <a:off x="689610" y="6025515"/>
            <a:ext cx="10807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● Use demographic segmentation to tailor product delivery</a:t>
            </a:r>
            <a:endParaRPr lang="en-US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PASSBOOK</a:t>
            </a:r>
            <a:endParaRPr lang="en-US" altLang="zh-CN" sz="1800" dirty="0"/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1573762" y="2185166"/>
            <a:ext cx="4318273" cy="3980684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>
            <p:custDataLst>
              <p:tags r:id="rId2"/>
            </p:custDataLst>
          </p:nvPr>
        </p:nvSpPr>
        <p:spPr>
          <a:xfrm>
            <a:off x="1242060" y="1577975"/>
            <a:ext cx="1908175" cy="9728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1827898" y="3225799"/>
            <a:ext cx="381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479322" y="1735038"/>
            <a:ext cx="146276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01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17" name="图形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7740" y="1852267"/>
            <a:ext cx="384428" cy="384428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1790606" y="4927904"/>
            <a:ext cx="328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lt"/>
                <a:ea typeface="+mj-ea"/>
              </a:rPr>
              <a:t>6.30+</a:t>
            </a:r>
            <a:endParaRPr lang="zh-CN" altLang="en-US" sz="3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7098416" y="2185166"/>
            <a:ext cx="4318273" cy="3980684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>
            <a:off x="7352552" y="3225799"/>
            <a:ext cx="381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7315260" y="4468799"/>
            <a:ext cx="328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ea typeface="+mj-ea"/>
              </a:rPr>
              <a:t>8.30+</a:t>
            </a:r>
            <a:endParaRPr lang="en-US" altLang="zh-CN" sz="320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32" name="图片 31" descr="女人拿着手机&#10;&#10;中度可信度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 l="34937" t="13779" r="16184" b="21049"/>
          <a:stretch>
            <a:fillRect/>
          </a:stretch>
        </p:blipFill>
        <p:spPr>
          <a:xfrm>
            <a:off x="3858308" y="4374464"/>
            <a:ext cx="1535835" cy="1365150"/>
          </a:xfrm>
          <a:prstGeom prst="rect">
            <a:avLst/>
          </a:prstGeom>
        </p:spPr>
      </p:pic>
      <p:pic>
        <p:nvPicPr>
          <p:cNvPr id="34" name="图片 33" descr="女人坐在桌子前&#10;&#10;中度可信度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/>
          <a:srcRect l="37021" t="-1" r="11381" b="31192"/>
          <a:stretch>
            <a:fillRect/>
          </a:stretch>
        </p:blipFill>
        <p:spPr>
          <a:xfrm>
            <a:off x="9382962" y="4454716"/>
            <a:ext cx="1535835" cy="1365150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17"/>
            </p:custDataLst>
          </p:nvPr>
        </p:nvSpPr>
        <p:spPr>
          <a:xfrm>
            <a:off x="1790065" y="3385185"/>
            <a:ext cx="3940810" cy="9753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tx1"/>
                </a:solidFill>
                <a:latin typeface="+mj-lt"/>
              </a:rPr>
              <a:t>● The dashboard bridges data silos and offers clear, actionable insights.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2" name="文本框 12"/>
          <p:cNvSpPr txBox="1"/>
          <p:nvPr/>
        </p:nvSpPr>
        <p:spPr>
          <a:xfrm>
            <a:off x="529590" y="838200"/>
            <a:ext cx="7239635" cy="7480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Conclusion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7" name="文本框 36"/>
          <p:cNvSpPr txBox="1"/>
          <p:nvPr>
            <p:custDataLst>
              <p:tags r:id="rId18"/>
            </p:custDataLst>
          </p:nvPr>
        </p:nvSpPr>
        <p:spPr>
          <a:xfrm>
            <a:off x="7098665" y="3388995"/>
            <a:ext cx="3940810" cy="9753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  <a:latin typeface="+mj-lt"/>
              </a:rPr>
              <a:t>● Enables KPI tracking for better strategic alignment.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矩形: 圆角 11"/>
          <p:cNvSpPr/>
          <p:nvPr>
            <p:custDataLst>
              <p:tags r:id="rId19"/>
            </p:custDataLst>
          </p:nvPr>
        </p:nvSpPr>
        <p:spPr>
          <a:xfrm>
            <a:off x="6705600" y="1586230"/>
            <a:ext cx="1908175" cy="9728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20"/>
            </p:custDataLst>
          </p:nvPr>
        </p:nvSpPr>
        <p:spPr>
          <a:xfrm>
            <a:off x="6880786" y="1738213"/>
            <a:ext cx="146276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02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36" name="图形 3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39822" y="1852486"/>
            <a:ext cx="384428" cy="3844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514" y="1"/>
            <a:ext cx="12206514" cy="3817256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INVESTMENT</a:t>
            </a: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9" name="图片 8" descr="桌子上放着笔记本电脑的人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195" b="8923"/>
          <a:stretch>
            <a:fillRect/>
          </a:stretch>
        </p:blipFill>
        <p:spPr>
          <a:xfrm>
            <a:off x="847726" y="4708058"/>
            <a:ext cx="3807278" cy="2004805"/>
          </a:xfrm>
          <a:prstGeom prst="rect">
            <a:avLst/>
          </a:prstGeom>
        </p:spPr>
      </p:pic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7884343" y="1557338"/>
            <a:ext cx="4045785" cy="2056719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610870" y="2089150"/>
            <a:ext cx="727329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Integrate live data from business systems.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426997" y="862808"/>
            <a:ext cx="0" cy="756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88486" y="876143"/>
            <a:ext cx="0" cy="756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5447359" y="3982811"/>
            <a:ext cx="1818233" cy="2346780"/>
            <a:chOff x="1221322" y="4218227"/>
            <a:chExt cx="1410505" cy="2063117"/>
          </a:xfrm>
        </p:grpSpPr>
        <p:graphicFrame>
          <p:nvGraphicFramePr>
            <p:cNvPr id="28" name="图表 27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9" name="文本框 28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35%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31" name="图表 30"/>
          <p:cNvGraphicFramePr/>
          <p:nvPr/>
        </p:nvGraphicFramePr>
        <p:xfrm>
          <a:off x="9066875" y="3861254"/>
          <a:ext cx="1625600" cy="209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7498410" y="3982811"/>
            <a:ext cx="1818233" cy="2346780"/>
            <a:chOff x="1221322" y="4218227"/>
            <a:chExt cx="1410505" cy="2063117"/>
          </a:xfrm>
        </p:grpSpPr>
        <p:graphicFrame>
          <p:nvGraphicFramePr>
            <p:cNvPr id="34" name="图表 33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文本框 34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56%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54387" y="5681687"/>
            <a:ext cx="1694611" cy="469836"/>
            <a:chOff x="9654387" y="5681687"/>
            <a:chExt cx="1694611" cy="469836"/>
          </a:xfrm>
        </p:grpSpPr>
        <p:sp>
          <p:nvSpPr>
            <p:cNvPr id="37" name="矩形: 圆角 36"/>
            <p:cNvSpPr/>
            <p:nvPr/>
          </p:nvSpPr>
          <p:spPr>
            <a:xfrm>
              <a:off x="9654387" y="5681687"/>
              <a:ext cx="1673226" cy="4698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657562" y="5735780"/>
              <a:ext cx="1691436" cy="31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Presentations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9590" y="876300"/>
            <a:ext cx="7345680" cy="9188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ln w="15875"/>
                <a:solidFill>
                  <a:schemeClr val="tx1"/>
                </a:solidFill>
                <a:effectLst/>
                <a:latin typeface="+mj-lt"/>
              </a:rPr>
              <a:t>Future </a:t>
            </a:r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Scope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0" name="文本框 13"/>
          <p:cNvSpPr txBox="1"/>
          <p:nvPr>
            <p:custDataLst>
              <p:tags r:id="rId9"/>
            </p:custDataLst>
          </p:nvPr>
        </p:nvSpPr>
        <p:spPr>
          <a:xfrm>
            <a:off x="610870" y="2983865"/>
            <a:ext cx="727329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Add predictive analytics using Tableau extensions.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8" name="文本框 13"/>
          <p:cNvSpPr txBox="1"/>
          <p:nvPr>
            <p:custDataLst>
              <p:tags r:id="rId10"/>
            </p:custDataLst>
          </p:nvPr>
        </p:nvSpPr>
        <p:spPr>
          <a:xfrm>
            <a:off x="610870" y="3877945"/>
            <a:ext cx="727329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Incorporate mobile-responsive dashboard view.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30"/>
          <p:cNvGraphicFramePr/>
          <p:nvPr/>
        </p:nvGraphicFramePr>
        <p:xfrm>
          <a:off x="7522057" y="34406"/>
          <a:ext cx="4669779" cy="1631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6708775" cy="24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529590" y="0"/>
            <a:ext cx="9083040" cy="793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  <a:sym typeface="+mn-ea"/>
              </a:rPr>
              <a:t>Final Dashboard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  <a:sym typeface="+mn-ea"/>
            </a:endParaRPr>
          </a:p>
        </p:txBody>
      </p:sp>
      <p:pic>
        <p:nvPicPr>
          <p:cNvPr id="11" name="Picture 10" descr="Strategic Stakeholder Intellig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605"/>
            <a:ext cx="12192000" cy="5192395"/>
          </a:xfrm>
          <a:prstGeom prst="rect">
            <a:avLst/>
          </a:prstGeom>
        </p:spPr>
      </p:pic>
      <p:sp>
        <p:nvSpPr>
          <p:cNvPr id="12" name="矩形: 圆角 1027"/>
          <p:cNvSpPr/>
          <p:nvPr/>
        </p:nvSpPr>
        <p:spPr>
          <a:xfrm>
            <a:off x="7596505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7701280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95050" y="8509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6708775" cy="24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9083040" cy="793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  <a:sym typeface="+mn-ea"/>
              </a:rPr>
              <a:t>Project Overview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  <a:sym typeface="+mn-ea"/>
            </a:endParaRPr>
          </a:p>
        </p:txBody>
      </p:sp>
      <p:pic>
        <p:nvPicPr>
          <p:cNvPr id="6" name="Picture 5" descr="Tablea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3750"/>
            <a:ext cx="4636135" cy="3091180"/>
          </a:xfrm>
          <a:prstGeom prst="rect">
            <a:avLst/>
          </a:prstGeom>
        </p:spPr>
      </p:pic>
      <p:pic>
        <p:nvPicPr>
          <p:cNvPr id="7" name="Picture 6" descr="a8f8b2f9-941c-4321-bf5d-a8ab493148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65" y="3341370"/>
            <a:ext cx="5275580" cy="3516630"/>
          </a:xfrm>
          <a:prstGeom prst="rect">
            <a:avLst/>
          </a:prstGeom>
        </p:spPr>
      </p:pic>
      <p:pic>
        <p:nvPicPr>
          <p:cNvPr id="8" name="Picture 7" descr="fa57d1aa-e31e-4b64-952f-710412a9ae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0"/>
            <a:ext cx="5010150" cy="3341370"/>
          </a:xfrm>
          <a:prstGeom prst="rect">
            <a:avLst/>
          </a:prstGeom>
        </p:spPr>
      </p:pic>
      <p:pic>
        <p:nvPicPr>
          <p:cNvPr id="9" name="Picture 8" descr="Tableau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005" y="3879215"/>
            <a:ext cx="4467860" cy="29787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直接连接符 1023"/>
          <p:cNvCxnSpPr/>
          <p:nvPr/>
        </p:nvCxnSpPr>
        <p:spPr>
          <a:xfrm>
            <a:off x="633663" y="6299963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1045830" y="1908898"/>
            <a:ext cx="8336889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srgbClr val="E75105"/>
                </a:solidFill>
                <a:latin typeface="+mj-lt"/>
              </a:rPr>
              <a:t>Thank you!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3576" y="3771864"/>
            <a:ext cx="40479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"Thank you for your time, attention, and engagement."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91663" y="657725"/>
            <a:ext cx="4299285" cy="620027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66876" y="290992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117307" y="4283241"/>
            <a:ext cx="786063" cy="4812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29" idx="3"/>
          </p:cNvCxnSpPr>
          <p:nvPr/>
        </p:nvCxnSpPr>
        <p:spPr>
          <a:xfrm flipV="1">
            <a:off x="8903370" y="4299284"/>
            <a:ext cx="2486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50241" y="5061386"/>
            <a:ext cx="430887" cy="166563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rgbClr val="F5D2BF"/>
                    </a:gs>
                    <a:gs pos="51000">
                      <a:srgbClr val="C4977D"/>
                    </a:gs>
                    <a:gs pos="100000">
                      <a:srgbClr val="F5D2BF"/>
                    </a:gs>
                  </a:gsLst>
                  <a:lin ang="13500000" scaled="1"/>
                </a:gradFill>
                <a:latin typeface="+mn-ea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PROJECT</a:t>
            </a:r>
            <a:endParaRPr lang="zh-CN" alt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73645" y="4865088"/>
            <a:ext cx="2534652" cy="30915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商务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工作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总结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457822" y="5416277"/>
            <a:ext cx="23666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Presentations are communication tools.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033" name="文本框 6"/>
          <p:cNvSpPr txBox="1"/>
          <p:nvPr>
            <p:custDataLst>
              <p:tags r:id="rId4"/>
            </p:custDataLst>
          </p:nvPr>
        </p:nvSpPr>
        <p:spPr>
          <a:xfrm>
            <a:off x="1248410" y="1087755"/>
            <a:ext cx="222440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r>
              <a:rPr lang="zh-CN" altLang="en-US" sz="1800" dirty="0">
                <a:solidFill>
                  <a:srgbClr val="E75105"/>
                </a:solidFill>
                <a:latin typeface="+mj-lt"/>
              </a:rPr>
              <a:t>Project</a:t>
            </a:r>
            <a:endParaRPr lang="zh-CN" altLang="en-US" sz="1800" dirty="0">
              <a:gradFill flip="none" rotWithShape="1">
                <a:gsLst>
                  <a:gs pos="45000">
                    <a:srgbClr val="E75105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endParaRPr>
          </a:p>
        </p:txBody>
      </p:sp>
      <p:cxnSp>
        <p:nvCxnSpPr>
          <p:cNvPr id="1035" name="直接连接符 1034"/>
          <p:cNvCxnSpPr/>
          <p:nvPr/>
        </p:nvCxnSpPr>
        <p:spPr>
          <a:xfrm>
            <a:off x="545432" y="645120"/>
            <a:ext cx="116465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缺角矩形 1040"/>
          <p:cNvSpPr/>
          <p:nvPr/>
        </p:nvSpPr>
        <p:spPr>
          <a:xfrm>
            <a:off x="6128286" y="2186180"/>
            <a:ext cx="481261" cy="481261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7618278" y="1563688"/>
            <a:ext cx="4045785" cy="2056719"/>
          </a:xfrm>
          <a:prstGeom prst="rect">
            <a:avLst/>
          </a:prstGeom>
        </p:spPr>
      </p:pic>
      <p:pic>
        <p:nvPicPr>
          <p:cNvPr id="10" name="图片 12" descr="图形用户界面, 文本&#10;&#10;描述已自动生成"/>
          <p:cNvPicPr>
            <a:picLocks noChangeAspect="1"/>
          </p:cNvPicPr>
          <p:nvPr/>
        </p:nvPicPr>
        <p:blipFill>
          <a:blip r:embed="rId7" cstate="print"/>
          <a:srcRect r="36392"/>
          <a:stretch>
            <a:fillRect/>
          </a:stretch>
        </p:blipFill>
        <p:spPr>
          <a:xfrm>
            <a:off x="-224624" y="1087484"/>
            <a:ext cx="7353728" cy="4491372"/>
          </a:xfrm>
          <a:custGeom>
            <a:avLst/>
            <a:gdLst>
              <a:gd name="connsiteX0" fmla="*/ 0 w 7755131"/>
              <a:gd name="connsiteY0" fmla="*/ 0 h 4736534"/>
              <a:gd name="connsiteX1" fmla="*/ 7755131 w 7755131"/>
              <a:gd name="connsiteY1" fmla="*/ 0 h 4736534"/>
              <a:gd name="connsiteX2" fmla="*/ 7755131 w 7755131"/>
              <a:gd name="connsiteY2" fmla="*/ 4736534 h 4736534"/>
              <a:gd name="connsiteX3" fmla="*/ 0 w 7755131"/>
              <a:gd name="connsiteY3" fmla="*/ 4736534 h 4736534"/>
              <a:gd name="connsiteX4" fmla="*/ 0 w 7755131"/>
              <a:gd name="connsiteY4" fmla="*/ 0 h 47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131" h="4736534">
                <a:moveTo>
                  <a:pt x="0" y="0"/>
                </a:moveTo>
                <a:lnTo>
                  <a:pt x="7755131" y="0"/>
                </a:lnTo>
                <a:lnTo>
                  <a:pt x="7755131" y="4736534"/>
                </a:lnTo>
                <a:lnTo>
                  <a:pt x="0" y="473653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7" name="组合 26"/>
          <p:cNvGrpSpPr/>
          <p:nvPr/>
        </p:nvGrpSpPr>
        <p:grpSpPr>
          <a:xfrm>
            <a:off x="4419294" y="2667726"/>
            <a:ext cx="1818233" cy="2346780"/>
            <a:chOff x="1221322" y="4218227"/>
            <a:chExt cx="1410505" cy="2063117"/>
          </a:xfrm>
        </p:grpSpPr>
        <p:graphicFrame>
          <p:nvGraphicFramePr>
            <p:cNvPr id="28" name="图表 27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2" name="文本框 28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35%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609410" y="4264751"/>
            <a:ext cx="1818233" cy="2346780"/>
            <a:chOff x="1221322" y="4218227"/>
            <a:chExt cx="1410505" cy="2063117"/>
          </a:xfrm>
        </p:grpSpPr>
        <p:graphicFrame>
          <p:nvGraphicFramePr>
            <p:cNvPr id="34" name="图表 33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5" name="文本框 34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56%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039985" y="3042173"/>
            <a:ext cx="816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658058" y="728578"/>
            <a:ext cx="4132890" cy="6129422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633663" y="6494908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728578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4862838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PRESENTATION </a:t>
            </a:r>
            <a:endParaRPr lang="en-US" altLang="zh-CN" sz="1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29360" y="542878"/>
            <a:ext cx="26517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gradFill flip="none" rotWithShape="1">
                  <a:gsLst>
                    <a:gs pos="4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rPr>
              <a:t>01</a:t>
            </a:r>
            <a:endParaRPr lang="zh-CN" altLang="en-US" sz="11500" dirty="0">
              <a:gradFill flip="none" rotWithShape="1">
                <a:gsLst>
                  <a:gs pos="45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9606" y="1950318"/>
            <a:ext cx="8330209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Project Overview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6" name="缺角矩形 15"/>
          <p:cNvSpPr/>
          <p:nvPr/>
        </p:nvSpPr>
        <p:spPr>
          <a:xfrm>
            <a:off x="956744" y="1145258"/>
            <a:ext cx="481261" cy="481261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6"/>
          <p:cNvSpPr txBox="1"/>
          <p:nvPr>
            <p:custDataLst>
              <p:tags r:id="rId1"/>
            </p:custDataLst>
          </p:nvPr>
        </p:nvSpPr>
        <p:spPr>
          <a:xfrm>
            <a:off x="542290" y="3067050"/>
            <a:ext cx="7113905" cy="323278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Interactive Tableau dashboard to monitor key metrics.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Tracks insurer and stakeholder performance over time.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 ● Covers premium trends, equity value,     tenure-based profitability, etc.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</p:txBody>
      </p:sp>
      <p:pic>
        <p:nvPicPr>
          <p:cNvPr id="7" name="图片 6" descr="图片包含 人, 室内, 男人, 桌子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  <a14:imgEffect>
                      <a14:colorTemperature colorTemp="72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 l="3720" t="426" r="15865" b="-426"/>
          <a:stretch>
            <a:fillRect/>
          </a:stretch>
        </p:blipFill>
        <p:spPr>
          <a:xfrm>
            <a:off x="7655913" y="733191"/>
            <a:ext cx="4132890" cy="3406450"/>
          </a:xfrm>
          <a:prstGeom prst="rect">
            <a:avLst/>
          </a:prstGeom>
        </p:spPr>
      </p:pic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FINANCE</a:t>
            </a:r>
            <a:endParaRPr lang="en-US" altLang="zh-CN" sz="1800" dirty="0"/>
          </a:p>
        </p:txBody>
      </p:sp>
      <p:cxnSp>
        <p:nvCxnSpPr>
          <p:cNvPr id="14" name="直接连接符 13"/>
          <p:cNvCxnSpPr/>
          <p:nvPr>
            <p:custDataLst>
              <p:tags r:id="rId1"/>
            </p:custDataLst>
          </p:nvPr>
        </p:nvCxnSpPr>
        <p:spPr>
          <a:xfrm>
            <a:off x="1827898" y="3225799"/>
            <a:ext cx="381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479957" y="1904583"/>
            <a:ext cx="1462767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01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17" name="图形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9490" y="2046577"/>
            <a:ext cx="384428" cy="384428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42950" y="2165350"/>
            <a:ext cx="10424795" cy="428498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>
            <p:custDataLst>
              <p:tags r:id="rId7"/>
            </p:custDataLst>
          </p:nvPr>
        </p:nvSpPr>
        <p:spPr>
          <a:xfrm>
            <a:off x="8490817" y="1705034"/>
            <a:ext cx="2149641" cy="12635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3518422" y="3111499"/>
            <a:ext cx="381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8809916" y="2025868"/>
            <a:ext cx="1462767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03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32" name="图片 31" descr="女人拿着手机&#10;&#10;中度可信度描述已自动生成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 l="34937" t="13779" r="16184" b="21049"/>
          <a:stretch>
            <a:fillRect/>
          </a:stretch>
        </p:blipFill>
        <p:spPr>
          <a:xfrm>
            <a:off x="742998" y="5085029"/>
            <a:ext cx="1535835" cy="1365150"/>
          </a:xfrm>
          <a:prstGeom prst="rect">
            <a:avLst/>
          </a:prstGeom>
        </p:spPr>
      </p:pic>
      <p:pic>
        <p:nvPicPr>
          <p:cNvPr id="34" name="图片 33" descr="女人坐在桌子前&#10;&#10;中度可信度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print"/>
          <a:srcRect l="37021" t="-1" r="11381" b="31192"/>
          <a:stretch>
            <a:fillRect/>
          </a:stretch>
        </p:blipFill>
        <p:spPr>
          <a:xfrm>
            <a:off x="10656137" y="863156"/>
            <a:ext cx="1535835" cy="1365150"/>
          </a:xfrm>
          <a:prstGeom prst="rect">
            <a:avLst/>
          </a:prstGeom>
        </p:spPr>
      </p:pic>
      <p:pic>
        <p:nvPicPr>
          <p:cNvPr id="36" name="图形 3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49597" y="2165541"/>
            <a:ext cx="384428" cy="384428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1708615" y="3254402"/>
            <a:ext cx="2149641" cy="25533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  <a:latin typeface="+mj-lt"/>
              </a:rPr>
              <a:t>Financial services industry, focusing on insurer-stakeholder </a:t>
            </a:r>
            <a:r>
              <a:rPr lang="en-US" altLang="en-US" dirty="0">
                <a:solidFill>
                  <a:schemeClr val="tx1"/>
                </a:solidFill>
                <a:latin typeface="+mj-lt"/>
              </a:rPr>
              <a:t>rela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tionships.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" name="文本框 12"/>
          <p:cNvSpPr txBox="1"/>
          <p:nvPr/>
        </p:nvSpPr>
        <p:spPr>
          <a:xfrm>
            <a:off x="1052846" y="865738"/>
            <a:ext cx="8330209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Project Context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0" name="文本框 36"/>
          <p:cNvSpPr txBox="1"/>
          <p:nvPr>
            <p:custDataLst>
              <p:tags r:id="rId19"/>
            </p:custDataLst>
          </p:nvPr>
        </p:nvSpPr>
        <p:spPr>
          <a:xfrm>
            <a:off x="4967605" y="3295015"/>
            <a:ext cx="2529205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  <a:latin typeface="+mj-lt"/>
              </a:rPr>
              <a:t>Need for centralized monitoring of performance, cost, and returns.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矩形: 圆角 11"/>
          <p:cNvSpPr/>
          <p:nvPr>
            <p:custDataLst>
              <p:tags r:id="rId20"/>
            </p:custDataLst>
          </p:nvPr>
        </p:nvSpPr>
        <p:spPr>
          <a:xfrm>
            <a:off x="1369138" y="1705034"/>
            <a:ext cx="2149641" cy="12635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5"/>
          <p:cNvSpPr txBox="1"/>
          <p:nvPr>
            <p:custDataLst>
              <p:tags r:id="rId21"/>
            </p:custDataLst>
          </p:nvPr>
        </p:nvSpPr>
        <p:spPr>
          <a:xfrm>
            <a:off x="1606957" y="2031583"/>
            <a:ext cx="1462767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01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23" name="图形 1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6490" y="2173577"/>
            <a:ext cx="384428" cy="384428"/>
          </a:xfrm>
          <a:prstGeom prst="rect">
            <a:avLst/>
          </a:prstGeom>
        </p:spPr>
      </p:pic>
      <p:sp>
        <p:nvSpPr>
          <p:cNvPr id="25" name="矩形: 圆角 11"/>
          <p:cNvSpPr/>
          <p:nvPr>
            <p:custDataLst>
              <p:tags r:id="rId23"/>
            </p:custDataLst>
          </p:nvPr>
        </p:nvSpPr>
        <p:spPr>
          <a:xfrm>
            <a:off x="4967683" y="1705034"/>
            <a:ext cx="2149641" cy="12635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15"/>
          <p:cNvSpPr txBox="1"/>
          <p:nvPr>
            <p:custDataLst>
              <p:tags r:id="rId24"/>
            </p:custDataLst>
          </p:nvPr>
        </p:nvSpPr>
        <p:spPr>
          <a:xfrm>
            <a:off x="5288052" y="2034123"/>
            <a:ext cx="1462767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02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30" name="图形 1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1410" y="2165322"/>
            <a:ext cx="384428" cy="384428"/>
          </a:xfrm>
          <a:prstGeom prst="rect">
            <a:avLst/>
          </a:prstGeom>
        </p:spPr>
      </p:pic>
      <p:sp>
        <p:nvSpPr>
          <p:cNvPr id="31" name="文本框 36"/>
          <p:cNvSpPr txBox="1"/>
          <p:nvPr>
            <p:custDataLst>
              <p:tags r:id="rId26"/>
            </p:custDataLst>
          </p:nvPr>
        </p:nvSpPr>
        <p:spPr>
          <a:xfrm>
            <a:off x="8538675" y="3429027"/>
            <a:ext cx="2149641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  <a:latin typeface="+mj-lt"/>
              </a:rPr>
              <a:t>High data volume across years, roles, cities, and asset types.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3002692"/>
            <a:ext cx="12192001" cy="3855308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10250693" y="4318155"/>
            <a:ext cx="0" cy="494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319820" y="4317520"/>
            <a:ext cx="0" cy="494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569142" y="3003225"/>
            <a:ext cx="5080" cy="19481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INSURANCE</a:t>
            </a:r>
            <a:endParaRPr lang="en-US" altLang="zh-CN" sz="1800"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228961" y="2540965"/>
            <a:ext cx="370981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description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075927" y="4316250"/>
            <a:ext cx="8194675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077557" y="4316250"/>
            <a:ext cx="0" cy="494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9869345" y="4497679"/>
            <a:ext cx="762000" cy="762000"/>
          </a:xfrm>
          <a:prstGeom prst="ellipse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4187651" y="4470374"/>
            <a:ext cx="762000" cy="762000"/>
            <a:chOff x="4543251" y="4650079"/>
            <a:chExt cx="762000" cy="762000"/>
          </a:xfrm>
        </p:grpSpPr>
        <p:sp>
          <p:nvSpPr>
            <p:cNvPr id="35" name="椭圆 34"/>
            <p:cNvSpPr/>
            <p:nvPr/>
          </p:nvSpPr>
          <p:spPr>
            <a:xfrm>
              <a:off x="4543251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形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76437" y="4883266"/>
              <a:ext cx="295626" cy="295626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1696832" y="4497679"/>
            <a:ext cx="762000" cy="762000"/>
            <a:chOff x="1694927" y="4650079"/>
            <a:chExt cx="762000" cy="762000"/>
          </a:xfrm>
        </p:grpSpPr>
        <p:sp>
          <p:nvSpPr>
            <p:cNvPr id="32" name="椭圆 31"/>
            <p:cNvSpPr/>
            <p:nvPr/>
          </p:nvSpPr>
          <p:spPr>
            <a:xfrm>
              <a:off x="1694927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形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8114" y="4878654"/>
              <a:ext cx="295626" cy="295626"/>
            </a:xfrm>
            <a:prstGeom prst="rect">
              <a:avLst/>
            </a:prstGeom>
          </p:spPr>
        </p:pic>
      </p:grpSp>
      <p:sp>
        <p:nvSpPr>
          <p:cNvPr id="47" name="文本框 46"/>
          <p:cNvSpPr txBox="1"/>
          <p:nvPr>
            <p:custDataLst>
              <p:tags r:id="rId6"/>
            </p:custDataLst>
          </p:nvPr>
        </p:nvSpPr>
        <p:spPr>
          <a:xfrm>
            <a:off x="1190625" y="5232400"/>
            <a:ext cx="2235835" cy="16300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Visualize performance indicators for stakeholders and insurers.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文本框 12"/>
          <p:cNvSpPr txBox="1"/>
          <p:nvPr/>
        </p:nvSpPr>
        <p:spPr>
          <a:xfrm>
            <a:off x="1052846" y="865738"/>
            <a:ext cx="8330209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Project Objectives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3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9" name="文本框 46"/>
          <p:cNvSpPr txBox="1"/>
          <p:nvPr>
            <p:custDataLst>
              <p:tags r:id="rId7"/>
            </p:custDataLst>
          </p:nvPr>
        </p:nvSpPr>
        <p:spPr>
          <a:xfrm>
            <a:off x="6602730" y="5259705"/>
            <a:ext cx="1863725" cy="1628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Understand asset under management across roles.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46"/>
          <p:cNvSpPr txBox="1"/>
          <p:nvPr>
            <p:custDataLst>
              <p:tags r:id="rId8"/>
            </p:custDataLst>
          </p:nvPr>
        </p:nvSpPr>
        <p:spPr>
          <a:xfrm>
            <a:off x="3974465" y="5257800"/>
            <a:ext cx="1968500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 Analyze profitability based on tenure and region.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文本框 46"/>
          <p:cNvSpPr txBox="1"/>
          <p:nvPr>
            <p:custDataLst>
              <p:tags r:id="rId9"/>
            </p:custDataLst>
          </p:nvPr>
        </p:nvSpPr>
        <p:spPr>
          <a:xfrm>
            <a:off x="9157335" y="5292725"/>
            <a:ext cx="2072005" cy="159575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Enable dynamic decision-making with interactivity and filters.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椭圆 35"/>
          <p:cNvSpPr/>
          <p:nvPr/>
        </p:nvSpPr>
        <p:spPr>
          <a:xfrm>
            <a:off x="6939455" y="4470374"/>
            <a:ext cx="762000" cy="762000"/>
          </a:xfrm>
          <a:prstGeom prst="ellipse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形 4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624760" y="4883266"/>
            <a:ext cx="295626" cy="295626"/>
          </a:xfrm>
          <a:prstGeom prst="rect">
            <a:avLst/>
          </a:prstGeom>
        </p:spPr>
      </p:pic>
      <p:pic>
        <p:nvPicPr>
          <p:cNvPr id="23" name="图形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1657" y="4703561"/>
            <a:ext cx="295626" cy="295626"/>
          </a:xfrm>
          <a:prstGeom prst="rect">
            <a:avLst/>
          </a:prstGeom>
        </p:spPr>
      </p:pic>
      <p:pic>
        <p:nvPicPr>
          <p:cNvPr id="27" name="图形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6119" y="4726254"/>
            <a:ext cx="295626" cy="2956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94403" y="963540"/>
            <a:ext cx="6197598" cy="589446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l="18038" t="715" r="39736" b="-715"/>
          <a:stretch>
            <a:fillRect/>
          </a:stretch>
        </p:blipFill>
        <p:spPr>
          <a:xfrm>
            <a:off x="8195310" y="1498600"/>
            <a:ext cx="3394075" cy="53594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963540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BANKING</a:t>
            </a:r>
            <a:endParaRPr lang="zh-CN" altLang="en-US" sz="1800" dirty="0"/>
          </a:p>
        </p:txBody>
      </p:sp>
      <p:sp>
        <p:nvSpPr>
          <p:cNvPr id="15" name="矩形 14"/>
          <p:cNvSpPr/>
          <p:nvPr/>
        </p:nvSpPr>
        <p:spPr>
          <a:xfrm>
            <a:off x="760095" y="1990725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464" y="2181828"/>
            <a:ext cx="371556" cy="371556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2523490" y="2181860"/>
            <a:ext cx="318389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Business Analysts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文本框 12"/>
          <p:cNvSpPr txBox="1"/>
          <p:nvPr/>
        </p:nvSpPr>
        <p:spPr>
          <a:xfrm>
            <a:off x="643906" y="893678"/>
            <a:ext cx="8330209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Target Audience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4" name="矩形 14"/>
          <p:cNvSpPr/>
          <p:nvPr/>
        </p:nvSpPr>
        <p:spPr>
          <a:xfrm>
            <a:off x="760095" y="5043170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14"/>
          <p:cNvSpPr/>
          <p:nvPr/>
        </p:nvSpPr>
        <p:spPr>
          <a:xfrm>
            <a:off x="760095" y="3051810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14"/>
          <p:cNvSpPr/>
          <p:nvPr/>
        </p:nvSpPr>
        <p:spPr>
          <a:xfrm>
            <a:off x="755650" y="4047490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465" y="3227692"/>
            <a:ext cx="401742" cy="401742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320" y="4304091"/>
            <a:ext cx="371556" cy="371556"/>
          </a:xfrm>
          <a:prstGeom prst="rect">
            <a:avLst/>
          </a:prstGeom>
        </p:spPr>
      </p:pic>
      <p:pic>
        <p:nvPicPr>
          <p:cNvPr id="23" name="图形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3425" y="5259677"/>
            <a:ext cx="384428" cy="384428"/>
          </a:xfrm>
          <a:prstGeom prst="rect">
            <a:avLst/>
          </a:prstGeom>
        </p:spPr>
      </p:pic>
      <p:sp>
        <p:nvSpPr>
          <p:cNvPr id="11" name="矩形 14"/>
          <p:cNvSpPr/>
          <p:nvPr/>
        </p:nvSpPr>
        <p:spPr>
          <a:xfrm>
            <a:off x="755650" y="6038850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形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719" y="6295339"/>
            <a:ext cx="295626" cy="295626"/>
          </a:xfrm>
          <a:prstGeom prst="rect">
            <a:avLst/>
          </a:prstGeom>
        </p:spPr>
      </p:pic>
      <p:sp>
        <p:nvSpPr>
          <p:cNvPr id="14" name="文本框 25"/>
          <p:cNvSpPr txBox="1"/>
          <p:nvPr>
            <p:custDataLst>
              <p:tags r:id="rId15"/>
            </p:custDataLst>
          </p:nvPr>
        </p:nvSpPr>
        <p:spPr>
          <a:xfrm>
            <a:off x="2180590" y="3225165"/>
            <a:ext cx="381381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Insurance Stakeholders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1" name="文本框 25"/>
          <p:cNvSpPr txBox="1"/>
          <p:nvPr>
            <p:custDataLst>
              <p:tags r:id="rId16"/>
            </p:custDataLst>
          </p:nvPr>
        </p:nvSpPr>
        <p:spPr>
          <a:xfrm>
            <a:off x="1801495" y="4170045"/>
            <a:ext cx="41929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CXOs and Strategic Teams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8" name="文本框 25"/>
          <p:cNvSpPr txBox="1"/>
          <p:nvPr>
            <p:custDataLst>
              <p:tags r:id="rId17"/>
            </p:custDataLst>
          </p:nvPr>
        </p:nvSpPr>
        <p:spPr>
          <a:xfrm>
            <a:off x="1957705" y="5259705"/>
            <a:ext cx="40373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Sales &amp; Operations Teams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9" name="文本框 25"/>
          <p:cNvSpPr txBox="1"/>
          <p:nvPr>
            <p:custDataLst>
              <p:tags r:id="rId18"/>
            </p:custDataLst>
          </p:nvPr>
        </p:nvSpPr>
        <p:spPr>
          <a:xfrm>
            <a:off x="1696720" y="6295390"/>
            <a:ext cx="429768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Data Analysts &amp; MIS Teams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9310" y="1971675"/>
            <a:ext cx="6485890" cy="432689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人, 室内, 桌子, 窗户&#10;&#10;描述已自动生成"/>
          <p:cNvPicPr>
            <a:picLocks noChangeAspect="1"/>
          </p:cNvPicPr>
          <p:nvPr/>
        </p:nvPicPr>
        <p:blipFill rotWithShape="1">
          <a:blip r:embed="rId1" cstate="print"/>
          <a:srcRect b="13352"/>
          <a:stretch>
            <a:fillRect/>
          </a:stretch>
        </p:blipFill>
        <p:spPr>
          <a:xfrm>
            <a:off x="5661159" y="2281310"/>
            <a:ext cx="5159241" cy="298051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355" y="5164455"/>
            <a:ext cx="459740" cy="190881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FIXED DEPOSIT</a:t>
            </a:r>
            <a:endParaRPr lang="en-US" altLang="zh-CN" sz="1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9568174" y="5614352"/>
            <a:ext cx="2014226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 are communication tools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979170" y="2336165"/>
            <a:ext cx="4456430" cy="4144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Lack of centralized visibility into stakeholder value contribution.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Limited tools for analyzing premium trends across multiple variables.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Difficulty in comparing insurer performance &amp; equity distribution.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Need for dynamic filtering and exportable insights.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5254" y="5668024"/>
            <a:ext cx="444154" cy="444154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5985363" y="5904554"/>
            <a:ext cx="1269165" cy="393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095166" y="5904780"/>
            <a:ext cx="1159009" cy="310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3" name="图片 12" descr="图形用户界面, 文本&#10;&#10;描述已自动生成"/>
          <p:cNvPicPr>
            <a:picLocks noChangeAspect="1"/>
          </p:cNvPicPr>
          <p:nvPr/>
        </p:nvPicPr>
        <p:blipFill>
          <a:blip r:embed="rId5" cstate="print"/>
          <a:srcRect r="36392"/>
          <a:stretch>
            <a:fillRect/>
          </a:stretch>
        </p:blipFill>
        <p:spPr>
          <a:xfrm>
            <a:off x="4351655" y="1615440"/>
            <a:ext cx="7436485" cy="4491355"/>
          </a:xfrm>
          <a:custGeom>
            <a:avLst/>
            <a:gdLst>
              <a:gd name="connsiteX0" fmla="*/ 0 w 7755131"/>
              <a:gd name="connsiteY0" fmla="*/ 0 h 4736534"/>
              <a:gd name="connsiteX1" fmla="*/ 7755131 w 7755131"/>
              <a:gd name="connsiteY1" fmla="*/ 0 h 4736534"/>
              <a:gd name="connsiteX2" fmla="*/ 7755131 w 7755131"/>
              <a:gd name="connsiteY2" fmla="*/ 4736534 h 4736534"/>
              <a:gd name="connsiteX3" fmla="*/ 0 w 7755131"/>
              <a:gd name="connsiteY3" fmla="*/ 4736534 h 4736534"/>
              <a:gd name="connsiteX4" fmla="*/ 0 w 7755131"/>
              <a:gd name="connsiteY4" fmla="*/ 0 h 47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131" h="4736534">
                <a:moveTo>
                  <a:pt x="0" y="0"/>
                </a:moveTo>
                <a:lnTo>
                  <a:pt x="7755131" y="0"/>
                </a:lnTo>
                <a:lnTo>
                  <a:pt x="7755131" y="4736534"/>
                </a:lnTo>
                <a:lnTo>
                  <a:pt x="0" y="473653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Business Problem Addressed</a:t>
            </a:r>
            <a:endParaRPr lang="en-US" altLang="en-US" sz="48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514" y="1"/>
            <a:ext cx="12206514" cy="3817256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LOAN</a:t>
            </a: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9" name="图片 8" descr="桌子上放着笔记本电脑的人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195" b="8923"/>
          <a:stretch>
            <a:fillRect/>
          </a:stretch>
        </p:blipFill>
        <p:spPr>
          <a:xfrm>
            <a:off x="8384541" y="3822868"/>
            <a:ext cx="3807278" cy="2004805"/>
          </a:xfrm>
          <a:prstGeom prst="rect">
            <a:avLst/>
          </a:prstGeom>
        </p:spPr>
      </p:pic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979805" y="4223385"/>
            <a:ext cx="4511040" cy="2293620"/>
          </a:xfrm>
          <a:prstGeom prst="rect">
            <a:avLst/>
          </a:prstGeom>
        </p:spPr>
      </p:pic>
      <p:graphicFrame>
        <p:nvGraphicFramePr>
          <p:cNvPr id="28" name="图表 27"/>
          <p:cNvGraphicFramePr/>
          <p:nvPr/>
        </p:nvGraphicFramePr>
        <p:xfrm>
          <a:off x="5998845" y="4170045"/>
          <a:ext cx="1818005" cy="2346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387465" y="5083175"/>
            <a:ext cx="1119505" cy="5232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8800">
                <a:gradFill flip="none" rotWithShape="1">
                  <a:gsLst>
                    <a:gs pos="69886">
                      <a:srgbClr val="FAF5F8"/>
                    </a:gs>
                    <a:gs pos="37000">
                      <a:srgbClr val="FADAFB"/>
                    </a:gs>
                    <a:gs pos="0">
                      <a:srgbClr val="DFD7F2"/>
                    </a:gs>
                    <a:gs pos="100000">
                      <a:srgbClr val="CAEFF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35%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9066875" y="3861254"/>
          <a:ext cx="1625600" cy="209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8017840" y="4032341"/>
            <a:ext cx="1818233" cy="2346780"/>
            <a:chOff x="1221322" y="4218227"/>
            <a:chExt cx="1410505" cy="2063117"/>
          </a:xfrm>
        </p:grpSpPr>
        <p:graphicFrame>
          <p:nvGraphicFramePr>
            <p:cNvPr id="34" name="图表 33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文本框 34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56%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929977" y="5909017"/>
            <a:ext cx="1694611" cy="469836"/>
            <a:chOff x="9654387" y="5681687"/>
            <a:chExt cx="1694611" cy="469836"/>
          </a:xfrm>
        </p:grpSpPr>
        <p:sp>
          <p:nvSpPr>
            <p:cNvPr id="37" name="矩形: 圆角 36"/>
            <p:cNvSpPr/>
            <p:nvPr/>
          </p:nvSpPr>
          <p:spPr>
            <a:xfrm>
              <a:off x="9654387" y="5681687"/>
              <a:ext cx="1673226" cy="4698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657562" y="5735780"/>
              <a:ext cx="1691436" cy="31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Presentations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Key Features &amp; Visuals</a:t>
            </a:r>
            <a:endParaRPr lang="en-US" altLang="en-US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0" name="文本框 16"/>
          <p:cNvSpPr txBox="1"/>
          <p:nvPr>
            <p:custDataLst>
              <p:tags r:id="rId8"/>
            </p:custDataLst>
          </p:nvPr>
        </p:nvSpPr>
        <p:spPr>
          <a:xfrm>
            <a:off x="979170" y="1885315"/>
            <a:ext cx="5117465" cy="19107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● </a:t>
            </a:r>
            <a:r>
              <a:rPr lang="en-US" altLang="en-US" sz="2000" dirty="0">
                <a:solidFill>
                  <a:schemeClr val="tx1"/>
                </a:solidFill>
              </a:rPr>
              <a:t>Year-wise premium collection bar chart.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Shareholding distribution donut chart.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Assets under management bar graph by stakeholder type.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文本框 16"/>
          <p:cNvSpPr txBox="1"/>
          <p:nvPr>
            <p:custDataLst>
              <p:tags r:id="rId9"/>
            </p:custDataLst>
          </p:nvPr>
        </p:nvSpPr>
        <p:spPr>
          <a:xfrm>
            <a:off x="6546215" y="1890395"/>
            <a:ext cx="5117465" cy="1898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● Profitability breakdown by city &amp; tenure.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● Value created by insurers visualized in     bar chart. </a:t>
            </a:r>
            <a:endParaRPr lang="en-US" altLang="en-US" sz="2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4514" y="1555860"/>
            <a:ext cx="12206514" cy="285550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KPI’S</a:t>
            </a:r>
            <a:endParaRPr lang="en-US" altLang="zh-CN" sz="1800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66115" y="2492375"/>
            <a:ext cx="5203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+mj-ea"/>
                <a:ea typeface="+mj-ea"/>
              </a:rPr>
              <a:t>● Highest Value by Insurer: 49.17M</a:t>
            </a:r>
            <a:endParaRPr lang="en-US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7082790" y="2520315"/>
            <a:ext cx="510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solidFill>
                  <a:schemeClr val="tx1"/>
                </a:solidFill>
              </a:rPr>
              <a:t>● Total Premium Collected: 245.9B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6935317" y="4638791"/>
          <a:ext cx="4669779" cy="1631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1" name="图片 20" descr="穿西装打领带的男人手里拿着东西&#10;&#10;低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3281" b="13254"/>
          <a:stretch>
            <a:fillRect/>
          </a:stretch>
        </p:blipFill>
        <p:spPr>
          <a:xfrm>
            <a:off x="1058762" y="4023695"/>
            <a:ext cx="5140099" cy="2517440"/>
          </a:xfrm>
          <a:prstGeom prst="rect">
            <a:avLst/>
          </a:prstGeom>
        </p:spPr>
      </p:pic>
      <p:sp>
        <p:nvSpPr>
          <p:cNvPr id="4" name="文本框 12"/>
          <p:cNvSpPr txBox="1"/>
          <p:nvPr/>
        </p:nvSpPr>
        <p:spPr>
          <a:xfrm>
            <a:off x="529590" y="893445"/>
            <a:ext cx="10588625" cy="14795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Key Performance Indicators </a:t>
            </a:r>
            <a:r>
              <a:rPr lang="en-US" altLang="en-US" sz="4800" dirty="0">
                <a:solidFill>
                  <a:schemeClr val="tx1"/>
                </a:solidFill>
                <a:latin typeface="+mj-lt"/>
              </a:rPr>
              <a:t>(KPIs)</a:t>
            </a:r>
            <a:endParaRPr lang="en-US" alt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文本框 11"/>
          <p:cNvSpPr txBox="1"/>
          <p:nvPr>
            <p:custDataLst>
              <p:tags r:id="rId6"/>
            </p:custDataLst>
          </p:nvPr>
        </p:nvSpPr>
        <p:spPr>
          <a:xfrm>
            <a:off x="666115" y="3357880"/>
            <a:ext cx="570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+mj-ea"/>
                <a:ea typeface="+mj-ea"/>
              </a:rPr>
              <a:t>● Average Age of Stakeholder: 34.45</a:t>
            </a:r>
            <a:endParaRPr lang="en-US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文本框 25"/>
          <p:cNvSpPr txBox="1"/>
          <p:nvPr>
            <p:custDataLst>
              <p:tags r:id="rId7"/>
            </p:custDataLst>
          </p:nvPr>
        </p:nvSpPr>
        <p:spPr>
          <a:xfrm>
            <a:off x="7063740" y="3429000"/>
            <a:ext cx="4914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solidFill>
                  <a:schemeClr val="tx1"/>
                </a:solidFill>
              </a:rPr>
              <a:t>● Equity Value Created: 230.82B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0"/>
</p:tagLst>
</file>

<file path=ppt/tags/tag10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100.xml><?xml version="1.0" encoding="utf-8"?>
<p:tagLst xmlns:p="http://schemas.openxmlformats.org/presentationml/2006/main">
  <p:tag name="PA" val="v5.2.10"/>
</p:tagLst>
</file>

<file path=ppt/tags/tag101.xml><?xml version="1.0" encoding="utf-8"?>
<p:tagLst xmlns:p="http://schemas.openxmlformats.org/presentationml/2006/main">
  <p:tag name="PA" val="v5.2.10"/>
</p:tagLst>
</file>

<file path=ppt/tags/tag102.xml><?xml version="1.0" encoding="utf-8"?>
<p:tagLst xmlns:p="http://schemas.openxmlformats.org/presentationml/2006/main">
  <p:tag name="PA" val="v5.2.10"/>
</p:tagLst>
</file>

<file path=ppt/tags/tag103.xml><?xml version="1.0" encoding="utf-8"?>
<p:tagLst xmlns:p="http://schemas.openxmlformats.org/presentationml/2006/main">
  <p:tag name="PA" val="v5.2.10"/>
</p:tagLst>
</file>

<file path=ppt/tags/tag104.xml><?xml version="1.0" encoding="utf-8"?>
<p:tagLst xmlns:p="http://schemas.openxmlformats.org/presentationml/2006/main">
  <p:tag name="PA" val="v5.2.10"/>
</p:tagLst>
</file>

<file path=ppt/tags/tag105.xml><?xml version="1.0" encoding="utf-8"?>
<p:tagLst xmlns:p="http://schemas.openxmlformats.org/presentationml/2006/main">
  <p:tag name="PA" val="v5.2.10"/>
</p:tagLst>
</file>

<file path=ppt/tags/tag106.xml><?xml version="1.0" encoding="utf-8"?>
<p:tagLst xmlns:p="http://schemas.openxmlformats.org/presentationml/2006/main">
  <p:tag name="PA" val="v5.2.10"/>
</p:tagLst>
</file>

<file path=ppt/tags/tag107.xml><?xml version="1.0" encoding="utf-8"?>
<p:tagLst xmlns:p="http://schemas.openxmlformats.org/presentationml/2006/main">
  <p:tag name="PA" val="v5.2.10"/>
</p:tagLst>
</file>

<file path=ppt/tags/tag108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09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110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1.xml><?xml version="1.0" encoding="utf-8"?>
<p:tagLst xmlns:p="http://schemas.openxmlformats.org/presentationml/2006/main">
  <p:tag name="PA" val="v5.2.10"/>
  <p:tag name="KSO_WM_DIAGRAM_VIRTUALLY_FRAME" val="{&quot;height&quot;:386.4328346456693,&quot;left&quot;:97.8,&quot;top&quot;:99.06716535433071,&quot;width&quot;:801.1518897637795}"/>
</p:tagLst>
</file>

<file path=ppt/tags/tag112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3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4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5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6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7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8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9.xml><?xml version="1.0" encoding="utf-8"?>
<p:tagLst xmlns:p="http://schemas.openxmlformats.org/presentationml/2006/main">
  <p:tag name="PA" val="v5.2.10"/>
  <p:tag name="KSO_WM_DIAGRAM_VIRTUALLY_FRAME" val="{&quot;height&quot;:386.4328346456693,&quot;left&quot;:97.8,&quot;top&quot;:99.06716535433071,&quot;width&quot;:801.1518897637795}"/>
</p:tagLst>
</file>

<file path=ppt/tags/tag12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120.xml><?xml version="1.0" encoding="utf-8"?>
<p:tagLst xmlns:p="http://schemas.openxmlformats.org/presentationml/2006/main">
  <p:tag name="PA" val="v5.2.10"/>
  <p:tag name="KSO_WM_DIAGRAM_VIRTUALLY_FRAME" val="{&quot;height&quot;:386.4328346456693,&quot;left&quot;:97.8,&quot;top&quot;:99.06716535433071,&quot;width&quot;:801.1518897637795}"/>
</p:tagLst>
</file>

<file path=ppt/tags/tag121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22.xml><?xml version="1.0" encoding="utf-8"?>
<p:tagLst xmlns:p="http://schemas.openxmlformats.org/presentationml/2006/main">
  <p:tag name="PA" val="v5.2.10"/>
  <p:tag name="KSO_WM_DIAGRAM_VIRTUALLY_FRAME" val="{&quot;height&quot;:386.4328346456693,&quot;left&quot;:97.8,&quot;top&quot;:99.06716535433071,&quot;width&quot;:801.1518897637795}"/>
</p:tagLst>
</file>

<file path=ppt/tags/tag123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24.xml><?xml version="1.0" encoding="utf-8"?>
<p:tagLst xmlns:p="http://schemas.openxmlformats.org/presentationml/2006/main">
  <p:tag name="PA" val="v5.2.10"/>
</p:tagLst>
</file>

<file path=ppt/tags/tag125.xml><?xml version="1.0" encoding="utf-8"?>
<p:tagLst xmlns:p="http://schemas.openxmlformats.org/presentationml/2006/main">
  <p:tag name="PA" val="v5.2.10"/>
</p:tagLst>
</file>

<file path=ppt/tags/tag126.xml><?xml version="1.0" encoding="utf-8"?>
<p:tagLst xmlns:p="http://schemas.openxmlformats.org/presentationml/2006/main">
  <p:tag name="PA" val="v5.2.10"/>
</p:tagLst>
</file>

<file path=ppt/tags/tag127.xml><?xml version="1.0" encoding="utf-8"?>
<p:tagLst xmlns:p="http://schemas.openxmlformats.org/presentationml/2006/main">
  <p:tag name="PA" val="v5.2.10"/>
</p:tagLst>
</file>

<file path=ppt/tags/tag128.xml><?xml version="1.0" encoding="utf-8"?>
<p:tagLst xmlns:p="http://schemas.openxmlformats.org/presentationml/2006/main">
  <p:tag name="PA" val="v5.2.10"/>
</p:tagLst>
</file>

<file path=ppt/tags/tag129.xml><?xml version="1.0" encoding="utf-8"?>
<p:tagLst xmlns:p="http://schemas.openxmlformats.org/presentationml/2006/main">
  <p:tag name="COMMONDATA" val="eyJoZGlkIjoiMjM5MTBlNmI2YTY3ZjIxYzUzNmRhMGQyM2YxMDkyYjgifQ=="/>
</p:tagLst>
</file>

<file path=ppt/tags/tag13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14.xml><?xml version="1.0" encoding="utf-8"?>
<p:tagLst xmlns:p="http://schemas.openxmlformats.org/presentationml/2006/main">
  <p:tag name="PA" val="v5.2.10"/>
</p:tagLst>
</file>

<file path=ppt/tags/tag15.xml><?xml version="1.0" encoding="utf-8"?>
<p:tagLst xmlns:p="http://schemas.openxmlformats.org/presentationml/2006/main">
  <p:tag name="PA" val="v5.2.10"/>
</p:tagLst>
</file>

<file path=ppt/tags/tag16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17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18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19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.xml><?xml version="1.0" encoding="utf-8"?>
<p:tagLst xmlns:p="http://schemas.openxmlformats.org/presentationml/2006/main">
  <p:tag name="PA" val="v5.2.10"/>
</p:tagLst>
</file>

<file path=ppt/tags/tag20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1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2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23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4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5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6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27.xml><?xml version="1.0" encoding="utf-8"?>
<p:tagLst xmlns:p="http://schemas.openxmlformats.org/presentationml/2006/main">
  <p:tag name="PA" val="v5.2.10"/>
  <p:tag name="KSO_WM_DIAGRAM_VIRTUALLY_FRAME" val="{&quot;height&quot;:385.1953543307087,&quot;left&quot;:89.25,&quot;top&quot;:124.25464566929134,&quot;width&quot;:814.2052755905512}"/>
</p:tagLst>
</file>

<file path=ppt/tags/tag28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9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3.xml><?xml version="1.0" encoding="utf-8"?>
<p:tagLst xmlns:p="http://schemas.openxmlformats.org/presentationml/2006/main">
  <p:tag name="PA" val="v5.2.10"/>
</p:tagLst>
</file>

<file path=ppt/tags/tag30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31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32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33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34.xml><?xml version="1.0" encoding="utf-8"?>
<p:tagLst xmlns:p="http://schemas.openxmlformats.org/presentationml/2006/main">
  <p:tag name="PA" val="v5.2.10"/>
  <p:tag name="KSO_WM_DIAGRAM_VIRTUALLY_FRAME" val="{&quot;height&quot;:385.1953543307087,&quot;left&quot;:89.25,&quot;top&quot;:124.25464566929134,&quot;width&quot;:814.2052755905512}"/>
</p:tagLst>
</file>

<file path=ppt/tags/tag35.xml><?xml version="1.0" encoding="utf-8"?>
<p:tagLst xmlns:p="http://schemas.openxmlformats.org/presentationml/2006/main">
  <p:tag name="PA" val="v5.2.10"/>
</p:tagLst>
</file>

<file path=ppt/tags/tag36.xml><?xml version="1.0" encoding="utf-8"?>
<p:tagLst xmlns:p="http://schemas.openxmlformats.org/presentationml/2006/main">
  <p:tag name="PA" val="v5.2.10"/>
</p:tagLst>
</file>

<file path=ppt/tags/tag37.xml><?xml version="1.0" encoding="utf-8"?>
<p:tagLst xmlns:p="http://schemas.openxmlformats.org/presentationml/2006/main">
  <p:tag name="PA" val="v5.2.10"/>
</p:tagLst>
</file>

<file path=ppt/tags/tag38.xml><?xml version="1.0" encoding="utf-8"?>
<p:tagLst xmlns:p="http://schemas.openxmlformats.org/presentationml/2006/main">
  <p:tag name="PA" val="v5.2.10"/>
</p:tagLst>
</file>

<file path=ppt/tags/tag39.xml><?xml version="1.0" encoding="utf-8"?>
<p:tagLst xmlns:p="http://schemas.openxmlformats.org/presentationml/2006/main">
  <p:tag name="PA" val="v5.2.10"/>
</p:tagLst>
</file>

<file path=ppt/tags/tag4.xml><?xml version="1.0" encoding="utf-8"?>
<p:tagLst xmlns:p="http://schemas.openxmlformats.org/presentationml/2006/main">
  <p:tag name="PA" val="v5.2.10"/>
</p:tagLst>
</file>

<file path=ppt/tags/tag40.xml><?xml version="1.0" encoding="utf-8"?>
<p:tagLst xmlns:p="http://schemas.openxmlformats.org/presentationml/2006/main">
  <p:tag name="PA" val="v5.2.10"/>
</p:tagLst>
</file>

<file path=ppt/tags/tag41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42.xml><?xml version="1.0" encoding="utf-8"?>
<p:tagLst xmlns:p="http://schemas.openxmlformats.org/presentationml/2006/main">
  <p:tag name="PA" val="v5.2.10"/>
</p:tagLst>
</file>

<file path=ppt/tags/tag43.xml><?xml version="1.0" encoding="utf-8"?>
<p:tagLst xmlns:p="http://schemas.openxmlformats.org/presentationml/2006/main">
  <p:tag name="PA" val="v5.2.10"/>
</p:tagLst>
</file>

<file path=ppt/tags/tag44.xml><?xml version="1.0" encoding="utf-8"?>
<p:tagLst xmlns:p="http://schemas.openxmlformats.org/presentationml/2006/main">
  <p:tag name="PA" val="v5.2.10"/>
</p:tagLst>
</file>

<file path=ppt/tags/tag45.xml><?xml version="1.0" encoding="utf-8"?>
<p:tagLst xmlns:p="http://schemas.openxmlformats.org/presentationml/2006/main">
  <p:tag name="PA" val="v5.2.10"/>
</p:tagLst>
</file>

<file path=ppt/tags/tag46.xml><?xml version="1.0" encoding="utf-8"?>
<p:tagLst xmlns:p="http://schemas.openxmlformats.org/presentationml/2006/main">
  <p:tag name="PA" val="v5.2.10"/>
</p:tagLst>
</file>

<file path=ppt/tags/tag47.xml><?xml version="1.0" encoding="utf-8"?>
<p:tagLst xmlns:p="http://schemas.openxmlformats.org/presentationml/2006/main">
  <p:tag name="PA" val="v5.2.10"/>
</p:tagLst>
</file>

<file path=ppt/tags/tag48.xml><?xml version="1.0" encoding="utf-8"?>
<p:tagLst xmlns:p="http://schemas.openxmlformats.org/presentationml/2006/main">
  <p:tag name="PA" val="v5.2.10"/>
</p:tagLst>
</file>

<file path=ppt/tags/tag49.xml><?xml version="1.0" encoding="utf-8"?>
<p:tagLst xmlns:p="http://schemas.openxmlformats.org/presentationml/2006/main">
  <p:tag name="PA" val="v5.2.10"/>
</p:tagLst>
</file>

<file path=ppt/tags/tag5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50.xml><?xml version="1.0" encoding="utf-8"?>
<p:tagLst xmlns:p="http://schemas.openxmlformats.org/presentationml/2006/main">
  <p:tag name="PA" val="v5.2.10"/>
</p:tagLst>
</file>

<file path=ppt/tags/tag51.xml><?xml version="1.0" encoding="utf-8"?>
<p:tagLst xmlns:p="http://schemas.openxmlformats.org/presentationml/2006/main">
  <p:tag name="PA" val="v5.2.10"/>
</p:tagLst>
</file>

<file path=ppt/tags/tag52.xml><?xml version="1.0" encoding="utf-8"?>
<p:tagLst xmlns:p="http://schemas.openxmlformats.org/presentationml/2006/main">
  <p:tag name="PA" val="v5.2.10"/>
</p:tagLst>
</file>

<file path=ppt/tags/tag53.xml><?xml version="1.0" encoding="utf-8"?>
<p:tagLst xmlns:p="http://schemas.openxmlformats.org/presentationml/2006/main">
  <p:tag name="PA" val="v5.2.10"/>
</p:tagLst>
</file>

<file path=ppt/tags/tag54.xml><?xml version="1.0" encoding="utf-8"?>
<p:tagLst xmlns:p="http://schemas.openxmlformats.org/presentationml/2006/main">
  <p:tag name="PA" val="v5.2.10"/>
</p:tagLst>
</file>

<file path=ppt/tags/tag55.xml><?xml version="1.0" encoding="utf-8"?>
<p:tagLst xmlns:p="http://schemas.openxmlformats.org/presentationml/2006/main">
  <p:tag name="PA" val="v5.2.10"/>
</p:tagLst>
</file>

<file path=ppt/tags/tag56.xml><?xml version="1.0" encoding="utf-8"?>
<p:tagLst xmlns:p="http://schemas.openxmlformats.org/presentationml/2006/main">
  <p:tag name="PA" val="v5.2.10"/>
</p:tagLst>
</file>

<file path=ppt/tags/tag57.xml><?xml version="1.0" encoding="utf-8"?>
<p:tagLst xmlns:p="http://schemas.openxmlformats.org/presentationml/2006/main">
  <p:tag name="PA" val="v5.2.10"/>
</p:tagLst>
</file>

<file path=ppt/tags/tag58.xml><?xml version="1.0" encoding="utf-8"?>
<p:tagLst xmlns:p="http://schemas.openxmlformats.org/presentationml/2006/main">
  <p:tag name="PA" val="v5.2.10"/>
</p:tagLst>
</file>

<file path=ppt/tags/tag59.xml><?xml version="1.0" encoding="utf-8"?>
<p:tagLst xmlns:p="http://schemas.openxmlformats.org/presentationml/2006/main">
  <p:tag name="PA" val="v5.2.10"/>
</p:tagLst>
</file>

<file path=ppt/tags/tag6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60.xml><?xml version="1.0" encoding="utf-8"?>
<p:tagLst xmlns:p="http://schemas.openxmlformats.org/presentationml/2006/main">
  <p:tag name="PA" val="v5.2.10"/>
</p:tagLst>
</file>

<file path=ppt/tags/tag61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2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3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4.xml><?xml version="1.0" encoding="utf-8"?>
<p:tagLst xmlns:p="http://schemas.openxmlformats.org/presentationml/2006/main">
  <p:tag name="PA" val="v5.2.10"/>
</p:tagLst>
</file>

<file path=ppt/tags/tag65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6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7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8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9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7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70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71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2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3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4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5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6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7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78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79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8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80.xml><?xml version="1.0" encoding="utf-8"?>
<p:tagLst xmlns:p="http://schemas.openxmlformats.org/presentationml/2006/main">
  <p:tag name="PA" val="v5.2.10"/>
</p:tagLst>
</file>

<file path=ppt/tags/tag81.xml><?xml version="1.0" encoding="utf-8"?>
<p:tagLst xmlns:p="http://schemas.openxmlformats.org/presentationml/2006/main">
  <p:tag name="PA" val="v5.2.10"/>
</p:tagLst>
</file>

<file path=ppt/tags/tag82.xml><?xml version="1.0" encoding="utf-8"?>
<p:tagLst xmlns:p="http://schemas.openxmlformats.org/presentationml/2006/main">
  <p:tag name="PA" val="v5.2.10"/>
</p:tagLst>
</file>

<file path=ppt/tags/tag83.xml><?xml version="1.0" encoding="utf-8"?>
<p:tagLst xmlns:p="http://schemas.openxmlformats.org/presentationml/2006/main">
  <p:tag name="PA" val="v5.2.10"/>
</p:tagLst>
</file>

<file path=ppt/tags/tag84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85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86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87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88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89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9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90.xml><?xml version="1.0" encoding="utf-8"?>
<p:tagLst xmlns:p="http://schemas.openxmlformats.org/presentationml/2006/main">
  <p:tag name="PA" val="v5.2.10"/>
</p:tagLst>
</file>

<file path=ppt/tags/tag91.xml><?xml version="1.0" encoding="utf-8"?>
<p:tagLst xmlns:p="http://schemas.openxmlformats.org/presentationml/2006/main">
  <p:tag name="PA" val="v5.2.10"/>
</p:tagLst>
</file>

<file path=ppt/tags/tag92.xml><?xml version="1.0" encoding="utf-8"?>
<p:tagLst xmlns:p="http://schemas.openxmlformats.org/presentationml/2006/main">
  <p:tag name="KSO_WM_DIAGRAM_VIRTUALLY_FRAME" val="{&quot;height&quot;:236.4231496062992,&quot;left&quot;:46.55716535433071,&quot;top&quot;:261.3633858267716,&quot;width&quot;:726.8582677165354}"/>
</p:tagLst>
</file>

<file path=ppt/tags/tag93.xml><?xml version="1.0" encoding="utf-8"?>
<p:tagLst xmlns:p="http://schemas.openxmlformats.org/presentationml/2006/main">
  <p:tag name="PA" val="v5.2.10"/>
</p:tagLst>
</file>

<file path=ppt/tags/tag94.xml><?xml version="1.0" encoding="utf-8"?>
<p:tagLst xmlns:p="http://schemas.openxmlformats.org/presentationml/2006/main">
  <p:tag name="PA" val="v5.2.10"/>
</p:tagLst>
</file>

<file path=ppt/tags/tag95.xml><?xml version="1.0" encoding="utf-8"?>
<p:tagLst xmlns:p="http://schemas.openxmlformats.org/presentationml/2006/main">
  <p:tag name="KSO_WM_DIAGRAM_VIRTUALLY_FRAME" val="{&quot;height&quot;:189.62000000000018,&quot;left&quot;:46.55716535433071,&quot;top&quot;:296.5509448818897,&quot;width&quot;:673.1092125984251}"/>
</p:tagLst>
</file>

<file path=ppt/tags/tag96.xml><?xml version="1.0" encoding="utf-8"?>
<p:tagLst xmlns:p="http://schemas.openxmlformats.org/presentationml/2006/main">
  <p:tag name="PA" val="v5.2.10"/>
</p:tagLst>
</file>

<file path=ppt/tags/tag97.xml><?xml version="1.0" encoding="utf-8"?>
<p:tagLst xmlns:p="http://schemas.openxmlformats.org/presentationml/2006/main">
  <p:tag name="PA" val="v5.2.10"/>
</p:tagLst>
</file>

<file path=ppt/tags/tag98.xml><?xml version="1.0" encoding="utf-8"?>
<p:tagLst xmlns:p="http://schemas.openxmlformats.org/presentationml/2006/main">
  <p:tag name="PA" val="v5.2.10"/>
</p:tagLst>
</file>

<file path=ppt/tags/tag99.xml><?xml version="1.0" encoding="utf-8"?>
<p:tagLst xmlns:p="http://schemas.openxmlformats.org/presentationml/2006/main">
  <p:tag name="PA" val="v5.2.1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7510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商务风01">
      <a:majorFont>
        <a:latin typeface="Hubot-Sans Black Wide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45000">
              <a:srgbClr val="E75105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5736</Words>
  <Application>WPS Presentation</Application>
  <PresentationFormat>宽屏</PresentationFormat>
  <Paragraphs>463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Calibri</vt:lpstr>
      <vt:lpstr>Gilroy</vt:lpstr>
      <vt:lpstr>Hubot-Sans Black Wide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Rajeev Tiwari</cp:lastModifiedBy>
  <cp:revision>133</cp:revision>
  <dcterms:created xsi:type="dcterms:W3CDTF">2022-06-27T07:27:00Z</dcterms:created>
  <dcterms:modified xsi:type="dcterms:W3CDTF">2025-08-09T08:48:57Z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1D794E7720D949FF8E0F3C9BAF7A0D20_13</vt:lpwstr>
  </property>
  <property fmtid="{D5CDD505-2E9C-101B-9397-08002B2CF9AE}" pid="3" name="KSOProductBuildVer">
    <vt:lpwstr>1033-12.2.0.21931</vt:lpwstr>
  </property>
</Properties>
</file>